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2"/>
  </p:sldMasterIdLst>
  <p:notesMasterIdLst>
    <p:notesMasterId r:id="rId66"/>
  </p:notesMasterIdLst>
  <p:handoutMasterIdLst>
    <p:handoutMasterId r:id="rId67"/>
  </p:handoutMasterIdLst>
  <p:sldIdLst>
    <p:sldId id="265" r:id="rId3"/>
    <p:sldId id="274" r:id="rId4"/>
    <p:sldId id="294" r:id="rId5"/>
    <p:sldId id="297" r:id="rId6"/>
    <p:sldId id="298" r:id="rId7"/>
    <p:sldId id="296" r:id="rId8"/>
    <p:sldId id="279" r:id="rId9"/>
    <p:sldId id="282" r:id="rId10"/>
    <p:sldId id="281" r:id="rId11"/>
    <p:sldId id="276" r:id="rId12"/>
    <p:sldId id="277" r:id="rId13"/>
    <p:sldId id="335" r:id="rId14"/>
    <p:sldId id="336" r:id="rId15"/>
    <p:sldId id="278" r:id="rId16"/>
    <p:sldId id="283" r:id="rId17"/>
    <p:sldId id="284" r:id="rId18"/>
    <p:sldId id="285" r:id="rId19"/>
    <p:sldId id="286" r:id="rId20"/>
    <p:sldId id="287" r:id="rId21"/>
    <p:sldId id="288" r:id="rId22"/>
    <p:sldId id="275" r:id="rId23"/>
    <p:sldId id="290" r:id="rId24"/>
    <p:sldId id="291" r:id="rId25"/>
    <p:sldId id="270" r:id="rId26"/>
    <p:sldId id="271" r:id="rId27"/>
    <p:sldId id="272" r:id="rId28"/>
    <p:sldId id="299" r:id="rId29"/>
    <p:sldId id="300" r:id="rId30"/>
    <p:sldId id="301" r:id="rId31"/>
    <p:sldId id="303" r:id="rId32"/>
    <p:sldId id="304" r:id="rId33"/>
    <p:sldId id="305" r:id="rId34"/>
    <p:sldId id="302" r:id="rId35"/>
    <p:sldId id="307" r:id="rId36"/>
    <p:sldId id="308" r:id="rId37"/>
    <p:sldId id="309" r:id="rId38"/>
    <p:sldId id="310" r:id="rId39"/>
    <p:sldId id="311" r:id="rId40"/>
    <p:sldId id="312" r:id="rId41"/>
    <p:sldId id="306" r:id="rId42"/>
    <p:sldId id="313" r:id="rId43"/>
    <p:sldId id="315" r:id="rId44"/>
    <p:sldId id="314" r:id="rId45"/>
    <p:sldId id="316" r:id="rId46"/>
    <p:sldId id="317" r:id="rId47"/>
    <p:sldId id="319" r:id="rId48"/>
    <p:sldId id="318" r:id="rId49"/>
    <p:sldId id="320" r:id="rId50"/>
    <p:sldId id="321" r:id="rId51"/>
    <p:sldId id="323" r:id="rId52"/>
    <p:sldId id="324" r:id="rId53"/>
    <p:sldId id="322" r:id="rId54"/>
    <p:sldId id="325" r:id="rId55"/>
    <p:sldId id="327" r:id="rId56"/>
    <p:sldId id="328" r:id="rId57"/>
    <p:sldId id="330" r:id="rId58"/>
    <p:sldId id="331" r:id="rId59"/>
    <p:sldId id="332" r:id="rId60"/>
    <p:sldId id="333" r:id="rId61"/>
    <p:sldId id="292" r:id="rId62"/>
    <p:sldId id="338" r:id="rId63"/>
    <p:sldId id="273" r:id="rId64"/>
    <p:sldId id="337" r:id="rId65"/>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B407"/>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0" autoAdjust="0"/>
    <p:restoredTop sz="94660"/>
  </p:normalViewPr>
  <p:slideViewPr>
    <p:cSldViewPr snapToGrid="0" showGuides="1">
      <p:cViewPr varScale="1">
        <p:scale>
          <a:sx n="106" d="100"/>
          <a:sy n="106" d="100"/>
        </p:scale>
        <p:origin x="666" y="96"/>
      </p:cViewPr>
      <p:guideLst>
        <p:guide orient="horz" pos="2160"/>
        <p:guide pos="3840"/>
      </p:guideLst>
    </p:cSldViewPr>
  </p:slideViewPr>
  <p:notesTextViewPr>
    <p:cViewPr>
      <p:scale>
        <a:sx n="1" d="1"/>
        <a:sy n="1" d="1"/>
      </p:scale>
      <p:origin x="0" y="0"/>
    </p:cViewPr>
  </p:notesTextViewPr>
  <p:notesViewPr>
    <p:cSldViewPr snapToGrid="0">
      <p:cViewPr varScale="1">
        <p:scale>
          <a:sx n="76" d="100"/>
          <a:sy n="76" d="100"/>
        </p:scale>
        <p:origin x="241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41658A34-83F4-4B2E-BC5A-DE51EE8822F9}" type="datetimeFigureOut">
              <a:rPr lang="en-US" smtClean="0"/>
              <a:t>6/28/2016</a:t>
            </a:fld>
            <a:endParaRPr lang="en-US" dirty="0"/>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B78FE58C-C1A6-4C4C-90C2-B7F5B0504B2D}" type="slidenum">
              <a:rPr lang="en-US" smtClean="0"/>
              <a:t>‹#›</a:t>
            </a:fld>
            <a:endParaRPr lang="en-US" dirty="0"/>
          </a:p>
        </p:txBody>
      </p:sp>
    </p:spTree>
    <p:extLst>
      <p:ext uri="{BB962C8B-B14F-4D97-AF65-F5344CB8AC3E}">
        <p14:creationId xmlns:p14="http://schemas.microsoft.com/office/powerpoint/2010/main" val="40346050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7F2E1917-0BAF-4687-978A-82FFF05559C3}" type="datetimeFigureOut">
              <a:rPr lang="en-US" smtClean="0"/>
              <a:t>6/28/2016</a:t>
            </a:fld>
            <a:endParaRPr lang="en-US" dirty="0"/>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810E1E9A-E921-4174-A0FC-51868D7AC568}" type="slidenum">
              <a:rPr lang="en-US" smtClean="0"/>
              <a:t>‹#›</a:t>
            </a:fld>
            <a:endParaRPr lang="en-US" dirty="0"/>
          </a:p>
        </p:txBody>
      </p:sp>
    </p:spTree>
    <p:extLst>
      <p:ext uri="{BB962C8B-B14F-4D97-AF65-F5344CB8AC3E}">
        <p14:creationId xmlns:p14="http://schemas.microsoft.com/office/powerpoint/2010/main" val="373786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4EAB7D7-3608-4730-B2E2-670834DF882C}" type="datetimeFigureOut">
              <a:rPr lang="en-US" smtClean="0"/>
              <a:t>6/28/2016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 name="Title 1"/>
          <p:cNvSpPr>
            <a:spLocks noGrp="1"/>
          </p:cNvSpPr>
          <p:nvPr>
            <p:ph type="ctrTitle"/>
          </p:nvPr>
        </p:nvSpPr>
        <p:spPr>
          <a:xfrm>
            <a:off x="1524000" y="1041400"/>
            <a:ext cx="9144000" cy="2387600"/>
          </a:xfrm>
        </p:spPr>
        <p:txBody>
          <a:bodyPr anchor="b"/>
          <a:lstStyle>
            <a:lvl1pPr algn="ctr">
              <a:defRPr sz="6000"/>
            </a:lvl1pPr>
          </a:lstStyle>
          <a:p>
            <a:r>
              <a:rPr lang="en-US" smtClean="0"/>
              <a:t>Click to edit Master title style</a:t>
            </a:r>
            <a:endParaRPr lang="en-US" dirty="0"/>
          </a:p>
        </p:txBody>
      </p:sp>
    </p:spTree>
    <p:extLst>
      <p:ext uri="{BB962C8B-B14F-4D97-AF65-F5344CB8AC3E}">
        <p14:creationId xmlns:p14="http://schemas.microsoft.com/office/powerpoint/2010/main" val="64670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4EAB7D7-3608-4730-B2E2-670834DF882C}" type="datetimeFigureOut">
              <a:rPr lang="en-US" smtClean="0"/>
              <a:t>6/28/2016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dirty="0"/>
          </a:p>
        </p:txBody>
      </p:sp>
      <p:sp>
        <p:nvSpPr>
          <p:cNvPr id="3" name="Vertical Text Placeholder 2"/>
          <p:cNvSpPr>
            <a:spLocks noGrp="1"/>
          </p:cNvSpPr>
          <p:nvPr>
            <p:ph type="body" orient="vert" idx="1"/>
          </p:nvPr>
        </p:nvSpPr>
        <p:spPr>
          <a:xfrm>
            <a:off x="1562100" y="1825625"/>
            <a:ext cx="9791700" cy="43513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2188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4EAB7D7-3608-4730-B2E2-670834DF882C}" type="datetimeFigureOut">
              <a:rPr lang="en-US" smtClean="0"/>
              <a:t>6/28/2016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dirty="0"/>
          </a:p>
        </p:txBody>
      </p:sp>
      <p:sp>
        <p:nvSpPr>
          <p:cNvPr id="3" name="Vertical Text Placeholder 2"/>
          <p:cNvSpPr>
            <a:spLocks noGrp="1"/>
          </p:cNvSpPr>
          <p:nvPr>
            <p:ph type="body" orient="vert" idx="1"/>
          </p:nvPr>
        </p:nvSpPr>
        <p:spPr>
          <a:xfrm>
            <a:off x="1562100" y="365125"/>
            <a:ext cx="70104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Tree>
    <p:extLst>
      <p:ext uri="{BB962C8B-B14F-4D97-AF65-F5344CB8AC3E}">
        <p14:creationId xmlns:p14="http://schemas.microsoft.com/office/powerpoint/2010/main" val="338883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4EAB7D7-3608-4730-B2E2-670834DF882C}" type="datetimeFigureOut">
              <a:rPr lang="en-US" smtClean="0"/>
              <a:t>6/28/2016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dirty="0"/>
          </a:p>
        </p:txBody>
      </p:sp>
      <p:sp>
        <p:nvSpPr>
          <p:cNvPr id="3" name="Picture Placeholder 2"/>
          <p:cNvSpPr>
            <a:spLocks noGrp="1"/>
          </p:cNvSpPr>
          <p:nvPr>
            <p:ph type="pic" idx="1"/>
          </p:nvPr>
        </p:nvSpPr>
        <p:spPr>
          <a:xfrm>
            <a:off x="5678904" y="987425"/>
            <a:ext cx="567842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8"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Title 1"/>
          <p:cNvSpPr>
            <a:spLocks noGrp="1"/>
          </p:cNvSpPr>
          <p:nvPr>
            <p:ph type="title"/>
          </p:nvPr>
        </p:nvSpPr>
        <p:spPr>
          <a:xfrm>
            <a:off x="1562100" y="457200"/>
            <a:ext cx="3932237" cy="1600200"/>
          </a:xfrm>
        </p:spPr>
        <p:txBody>
          <a:bodyPr anchor="b"/>
          <a:lstStyle>
            <a:lvl1pPr>
              <a:defRPr sz="3200"/>
            </a:lvl1pPr>
          </a:lstStyle>
          <a:p>
            <a:r>
              <a:rPr lang="en-US" smtClean="0"/>
              <a:t>Click to edit Master title style</a:t>
            </a:r>
            <a:endParaRPr lang="en-US"/>
          </a:p>
        </p:txBody>
      </p:sp>
    </p:spTree>
    <p:extLst>
      <p:ext uri="{BB962C8B-B14F-4D97-AF65-F5344CB8AC3E}">
        <p14:creationId xmlns:p14="http://schemas.microsoft.com/office/powerpoint/2010/main" val="341388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4EAB7D7-3608-4730-B2E2-670834DF882C}" type="datetimeFigureOut">
              <a:rPr lang="en-US" smtClean="0"/>
              <a:t>6/28/2016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9879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4EAB7D7-3608-4730-B2E2-670834DF882C}" type="datetimeFigureOut">
              <a:rPr lang="en-US" smtClean="0"/>
              <a:t>6/28/2016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dirty="0"/>
          </a:p>
        </p:txBody>
      </p:sp>
      <p:sp>
        <p:nvSpPr>
          <p:cNvPr id="3" name="Text Placeholder 2"/>
          <p:cNvSpPr>
            <a:spLocks noGrp="1"/>
          </p:cNvSpPr>
          <p:nvPr>
            <p:ph type="body" idx="1"/>
          </p:nvPr>
        </p:nvSpPr>
        <p:spPr>
          <a:xfrm>
            <a:off x="1241658" y="4589463"/>
            <a:ext cx="10105791"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2" name="Title 1"/>
          <p:cNvSpPr>
            <a:spLocks noGrp="1"/>
          </p:cNvSpPr>
          <p:nvPr>
            <p:ph type="title"/>
          </p:nvPr>
        </p:nvSpPr>
        <p:spPr>
          <a:xfrm>
            <a:off x="1241658" y="1709738"/>
            <a:ext cx="10105791" cy="2862262"/>
          </a:xfrm>
        </p:spPr>
        <p:txBody>
          <a:bodyPr anchor="b"/>
          <a:lstStyle>
            <a:lvl1pPr>
              <a:defRPr sz="6000"/>
            </a:lvl1pPr>
          </a:lstStyle>
          <a:p>
            <a:r>
              <a:rPr lang="en-US" smtClean="0"/>
              <a:t>Click to edit Master title style</a:t>
            </a:r>
            <a:endParaRPr lang="en-US"/>
          </a:p>
        </p:txBody>
      </p:sp>
    </p:spTree>
    <p:extLst>
      <p:ext uri="{BB962C8B-B14F-4D97-AF65-F5344CB8AC3E}">
        <p14:creationId xmlns:p14="http://schemas.microsoft.com/office/powerpoint/2010/main" val="406768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4EAB7D7-3608-4730-B2E2-670834DF882C}" type="datetimeFigureOut">
              <a:rPr lang="en-US" smtClean="0"/>
              <a:t>6/28/2016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dirty="0"/>
          </a:p>
        </p:txBody>
      </p:sp>
      <p:sp>
        <p:nvSpPr>
          <p:cNvPr id="4" name="Content Placeholder 3"/>
          <p:cNvSpPr>
            <a:spLocks noGrp="1"/>
          </p:cNvSpPr>
          <p:nvPr>
            <p:ph sz="half" idx="2"/>
          </p:nvPr>
        </p:nvSpPr>
        <p:spPr>
          <a:xfrm>
            <a:off x="6605325" y="1825625"/>
            <a:ext cx="475488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Content Placeholder 2"/>
          <p:cNvSpPr>
            <a:spLocks noGrp="1"/>
          </p:cNvSpPr>
          <p:nvPr>
            <p:ph sz="half" idx="1"/>
          </p:nvPr>
        </p:nvSpPr>
        <p:spPr>
          <a:xfrm>
            <a:off x="1569700" y="1825625"/>
            <a:ext cx="475488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63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84EAB7D7-3608-4730-B2E2-670834DF882C}" type="datetimeFigureOut">
              <a:rPr lang="en-US" smtClean="0"/>
              <a:t>6/28/2016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B7BAC7-FE87-40F6-AA24-4F4685D1B022}" type="slidenum">
              <a:rPr lang="en-US" smtClean="0"/>
              <a:t>‹#›</a:t>
            </a:fld>
            <a:endParaRPr lang="en-US" dirty="0"/>
          </a:p>
        </p:txBody>
      </p:sp>
      <p:sp>
        <p:nvSpPr>
          <p:cNvPr id="6" name="Content Placeholder 5"/>
          <p:cNvSpPr>
            <a:spLocks noGrp="1"/>
          </p:cNvSpPr>
          <p:nvPr>
            <p:ph sz="quarter" idx="4"/>
          </p:nvPr>
        </p:nvSpPr>
        <p:spPr>
          <a:xfrm>
            <a:off x="6598920" y="2193925"/>
            <a:ext cx="475488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598920" y="1489075"/>
            <a:ext cx="4754880" cy="641350"/>
          </a:xfrm>
          <a:noFill/>
          <a:ln>
            <a:noFill/>
          </a:ln>
        </p:spPr>
        <p:txBody>
          <a:bodyPr anchor="b"/>
          <a:lstStyle>
            <a:lvl1pPr marL="0" indent="0">
              <a:buNone/>
              <a:defRPr sz="24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62100" y="2193925"/>
            <a:ext cx="475488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1"/>
          </p:nvPr>
        </p:nvSpPr>
        <p:spPr>
          <a:xfrm>
            <a:off x="1562100" y="1489075"/>
            <a:ext cx="4754880" cy="641350"/>
          </a:xfrm>
          <a:noFill/>
          <a:ln>
            <a:noFill/>
          </a:ln>
        </p:spPr>
        <p:txBody>
          <a:bodyPr anchor="b"/>
          <a:lstStyle>
            <a:lvl1pPr marL="0" indent="0">
              <a:buNone/>
              <a:defRPr sz="24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 name="Title 1"/>
          <p:cNvSpPr>
            <a:spLocks noGrp="1"/>
          </p:cNvSpPr>
          <p:nvPr>
            <p:ph type="title"/>
          </p:nvPr>
        </p:nvSpPr>
        <p:spPr>
          <a:xfrm>
            <a:off x="2324100" y="274638"/>
            <a:ext cx="9023350" cy="1143000"/>
          </a:xfrm>
        </p:spPr>
        <p:txBody>
          <a:bodyPr/>
          <a:lstStyle/>
          <a:p>
            <a:r>
              <a:rPr lang="en-US" smtClean="0"/>
              <a:t>Click to edit Master title style</a:t>
            </a:r>
            <a:endParaRPr lang="en-US"/>
          </a:p>
        </p:txBody>
      </p:sp>
    </p:spTree>
    <p:extLst>
      <p:ext uri="{BB962C8B-B14F-4D97-AF65-F5344CB8AC3E}">
        <p14:creationId xmlns:p14="http://schemas.microsoft.com/office/powerpoint/2010/main" val="323166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EAB7D7-3608-4730-B2E2-670834DF882C}" type="datetimeFigureOut">
              <a:rPr lang="en-US" smtClean="0"/>
              <a:t>6/28/2016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B7BAC7-FE87-40F6-AA24-4F4685D1B022}" type="slidenum">
              <a:rPr lang="en-US" smtClean="0"/>
              <a:t>‹#›</a:t>
            </a:fld>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1058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EAB7D7-3608-4730-B2E2-670834DF882C}" type="datetimeFigureOut">
              <a:rPr lang="en-US" smtClean="0"/>
              <a:t>6/28/2016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B7BAC7-FE87-40F6-AA24-4F4685D1B022}" type="slidenum">
              <a:rPr lang="en-US" smtClean="0"/>
              <a:t>‹#›</a:t>
            </a:fld>
            <a:endParaRPr lang="en-US" dirty="0"/>
          </a:p>
        </p:txBody>
      </p:sp>
    </p:spTree>
    <p:extLst>
      <p:ext uri="{BB962C8B-B14F-4D97-AF65-F5344CB8AC3E}">
        <p14:creationId xmlns:p14="http://schemas.microsoft.com/office/powerpoint/2010/main" val="321514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4EAB7D7-3608-4730-B2E2-670834DF882C}" type="datetimeFigureOut">
              <a:rPr lang="en-US" smtClean="0"/>
              <a:t>6/28/2016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dirty="0"/>
          </a:p>
        </p:txBody>
      </p:sp>
      <p:sp>
        <p:nvSpPr>
          <p:cNvPr id="3" name="Content Placeholder 2"/>
          <p:cNvSpPr>
            <a:spLocks noGrp="1"/>
          </p:cNvSpPr>
          <p:nvPr>
            <p:ph idx="1"/>
          </p:nvPr>
        </p:nvSpPr>
        <p:spPr>
          <a:xfrm>
            <a:off x="5678905" y="987425"/>
            <a:ext cx="567648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2" name="Title 1"/>
          <p:cNvSpPr>
            <a:spLocks noGrp="1"/>
          </p:cNvSpPr>
          <p:nvPr>
            <p:ph type="title"/>
          </p:nvPr>
        </p:nvSpPr>
        <p:spPr>
          <a:xfrm>
            <a:off x="1562100" y="457200"/>
            <a:ext cx="3932237" cy="1600200"/>
          </a:xfrm>
        </p:spPr>
        <p:txBody>
          <a:bodyPr anchor="b"/>
          <a:lstStyle>
            <a:lvl1pPr>
              <a:defRPr sz="3200"/>
            </a:lvl1pPr>
          </a:lstStyle>
          <a:p>
            <a:r>
              <a:rPr lang="en-US" smtClean="0"/>
              <a:t>Click to edit Master title style</a:t>
            </a:r>
            <a:endParaRPr lang="en-US"/>
          </a:p>
        </p:txBody>
      </p:sp>
    </p:spTree>
    <p:extLst>
      <p:ext uri="{BB962C8B-B14F-4D97-AF65-F5344CB8AC3E}">
        <p14:creationId xmlns:p14="http://schemas.microsoft.com/office/powerpoint/2010/main" val="219871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4EAB7D7-3608-4730-B2E2-670834DF882C}" type="datetimeFigureOut">
              <a:rPr lang="en-US" smtClean="0"/>
              <a:t>6/28/2016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dirty="0"/>
          </a:p>
        </p:txBody>
      </p:sp>
      <p:sp>
        <p:nvSpPr>
          <p:cNvPr id="3" name="Picture Placeholder 2"/>
          <p:cNvSpPr>
            <a:spLocks noGrp="1"/>
          </p:cNvSpPr>
          <p:nvPr>
            <p:ph type="pic" idx="1"/>
          </p:nvPr>
        </p:nvSpPr>
        <p:spPr>
          <a:xfrm>
            <a:off x="5678904" y="987425"/>
            <a:ext cx="567842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8"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Title 1"/>
          <p:cNvSpPr>
            <a:spLocks noGrp="1"/>
          </p:cNvSpPr>
          <p:nvPr>
            <p:ph type="title"/>
          </p:nvPr>
        </p:nvSpPr>
        <p:spPr>
          <a:xfrm>
            <a:off x="1562100" y="457200"/>
            <a:ext cx="3932237" cy="1600200"/>
          </a:xfrm>
        </p:spPr>
        <p:txBody>
          <a:bodyPr anchor="b"/>
          <a:lstStyle>
            <a:lvl1pPr>
              <a:defRPr sz="3200"/>
            </a:lvl1pPr>
          </a:lstStyle>
          <a:p>
            <a:r>
              <a:rPr lang="en-US" smtClean="0"/>
              <a:t>Click to edit Master title style</a:t>
            </a:r>
            <a:endParaRPr lang="en-US"/>
          </a:p>
        </p:txBody>
      </p:sp>
    </p:spTree>
    <p:extLst>
      <p:ext uri="{BB962C8B-B14F-4D97-AF65-F5344CB8AC3E}">
        <p14:creationId xmlns:p14="http://schemas.microsoft.com/office/powerpoint/2010/main" val="161935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562100" y="6356350"/>
            <a:ext cx="25527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EAB7D7-3608-4730-B2E2-670834DF882C}" type="datetimeFigureOut">
              <a:rPr lang="en-US" smtClean="0"/>
              <a:pPr/>
              <a:t>6/28/2016</a:t>
            </a:fld>
            <a:endParaRPr lang="en-US" dirty="0"/>
          </a:p>
        </p:txBody>
      </p:sp>
      <p:sp>
        <p:nvSpPr>
          <p:cNvPr id="5"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B7BAC7-FE87-40F6-AA24-4F4685D1B022}" type="slidenum">
              <a:rPr lang="en-US" smtClean="0"/>
              <a:t>‹#›</a:t>
            </a:fld>
            <a:endParaRPr lang="en-US" dirty="0"/>
          </a:p>
        </p:txBody>
      </p:sp>
      <p:sp>
        <p:nvSpPr>
          <p:cNvPr id="3" name="Text Placeholder 2"/>
          <p:cNvSpPr>
            <a:spLocks noGrp="1"/>
          </p:cNvSpPr>
          <p:nvPr>
            <p:ph type="body" idx="1"/>
          </p:nvPr>
        </p:nvSpPr>
        <p:spPr>
          <a:xfrm>
            <a:off x="1562100" y="1825625"/>
            <a:ext cx="9791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Placeholder 1"/>
          <p:cNvSpPr>
            <a:spLocks noGrp="1"/>
          </p:cNvSpPr>
          <p:nvPr>
            <p:ph type="title"/>
          </p:nvPr>
        </p:nvSpPr>
        <p:spPr>
          <a:xfrm>
            <a:off x="2324100" y="365125"/>
            <a:ext cx="9029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2193672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8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ct val="30000"/>
        </a:spcBef>
        <a:buClr>
          <a:schemeClr val="accent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pos="1464" userDrawn="1">
          <p15:clr>
            <a:srgbClr val="F26B43"/>
          </p15:clr>
        </p15:guide>
        <p15:guide id="3" pos="7152" userDrawn="1">
          <p15:clr>
            <a:srgbClr val="F26B43"/>
          </p15:clr>
        </p15:guide>
        <p15:guide id="4" pos="984" userDrawn="1">
          <p15:clr>
            <a:srgbClr val="F26B43"/>
          </p15:clr>
        </p15:guide>
        <p15:guide id="5"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www.ohsinc.com/info/state-drug-testing-laws/"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mailto:shelton.james@dol.gov" TargetMode="Externa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Jim Shelton, CAS</a:t>
            </a:r>
          </a:p>
          <a:p>
            <a:r>
              <a:rPr lang="en-US" dirty="0" smtClean="0"/>
              <a:t>Houston North Area Office</a:t>
            </a:r>
            <a:endParaRPr lang="en-US" dirty="0"/>
          </a:p>
        </p:txBody>
      </p:sp>
      <p:sp>
        <p:nvSpPr>
          <p:cNvPr id="2" name="Title 1"/>
          <p:cNvSpPr>
            <a:spLocks noGrp="1"/>
          </p:cNvSpPr>
          <p:nvPr>
            <p:ph type="ctrTitle"/>
          </p:nvPr>
        </p:nvSpPr>
        <p:spPr/>
        <p:txBody>
          <a:bodyPr>
            <a:normAutofit fontScale="90000"/>
          </a:bodyPr>
          <a:lstStyle/>
          <a:p>
            <a:r>
              <a:rPr lang="en-US" dirty="0" smtClean="0"/>
              <a:t>Improved Tracking of Workplace Injuries and Illness</a:t>
            </a:r>
            <a:endParaRPr lang="en-US" dirty="0"/>
          </a:p>
        </p:txBody>
      </p:sp>
    </p:spTree>
    <p:extLst>
      <p:ext uri="{BB962C8B-B14F-4D97-AF65-F5344CB8AC3E}">
        <p14:creationId xmlns:p14="http://schemas.microsoft.com/office/powerpoint/2010/main" val="92307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Under the 1904 Recordkeeping standard establishments with 10 or less workers or those in a low hazard industry (regardless of size) do not normally have to maintain the OSHA 300, 301, and 300A injury and illness forms</a:t>
            </a:r>
          </a:p>
          <a:p>
            <a:pPr lvl="1"/>
            <a:r>
              <a:rPr lang="en-US" dirty="0" smtClean="0"/>
              <a:t>The list of low hazard industries was updated in 2014 as part of the new reporting requirements relating to hospitalizations, amputations, and loss of an eye. At that time some industries were added to the list e.g. New </a:t>
            </a:r>
            <a:r>
              <a:rPr lang="en-US" dirty="0"/>
              <a:t>C</a:t>
            </a:r>
            <a:r>
              <a:rPr lang="en-US" dirty="0" smtClean="0"/>
              <a:t>ar </a:t>
            </a:r>
            <a:r>
              <a:rPr lang="en-US" dirty="0"/>
              <a:t>D</a:t>
            </a:r>
            <a:r>
              <a:rPr lang="en-US" dirty="0" smtClean="0"/>
              <a:t>ealers and others dropped off the list e.g. Death Care Services</a:t>
            </a:r>
          </a:p>
          <a:p>
            <a:pPr lvl="2"/>
            <a:r>
              <a:rPr lang="en-US" dirty="0" smtClean="0"/>
              <a:t>The determination of what was a ‘low hazard industry’ (in eligible industry sectors) were those with a DART rate at or below 75% (1.5) of the three year average DART rate for private industry (2.0)</a:t>
            </a:r>
          </a:p>
          <a:p>
            <a:pPr lvl="1"/>
            <a:endParaRPr lang="en-US" dirty="0"/>
          </a:p>
        </p:txBody>
      </p:sp>
      <p:sp>
        <p:nvSpPr>
          <p:cNvPr id="3" name="Title 2"/>
          <p:cNvSpPr>
            <a:spLocks noGrp="1"/>
          </p:cNvSpPr>
          <p:nvPr>
            <p:ph type="title"/>
          </p:nvPr>
        </p:nvSpPr>
        <p:spPr/>
        <p:txBody>
          <a:bodyPr>
            <a:normAutofit fontScale="90000"/>
          </a:bodyPr>
          <a:lstStyle/>
          <a:p>
            <a:r>
              <a:rPr lang="en-US" dirty="0" smtClean="0"/>
              <a:t>Who Keeps Injury and Illness Records</a:t>
            </a:r>
            <a:endParaRPr lang="en-US" dirty="0"/>
          </a:p>
        </p:txBody>
      </p:sp>
      <p:sp>
        <p:nvSpPr>
          <p:cNvPr id="4" name="TextBox 3"/>
          <p:cNvSpPr txBox="1"/>
          <p:nvPr/>
        </p:nvSpPr>
        <p:spPr>
          <a:xfrm>
            <a:off x="5397910" y="6919140"/>
            <a:ext cx="184731" cy="369332"/>
          </a:xfrm>
          <a:prstGeom prst="rect">
            <a:avLst/>
          </a:prstGeom>
          <a:noFill/>
          <a:ln>
            <a:solidFill>
              <a:schemeClr val="bg2"/>
            </a:solidFill>
          </a:ln>
        </p:spPr>
        <p:txBody>
          <a:bodyPr wrap="none" rtlCol="0" anchor="ctr" anchorCtr="1">
            <a:spAutoFit/>
          </a:bodyPr>
          <a:lstStyle/>
          <a:p>
            <a:endParaRPr lang="en-US" dirty="0"/>
          </a:p>
        </p:txBody>
      </p:sp>
    </p:spTree>
    <p:extLst>
      <p:ext uri="{BB962C8B-B14F-4D97-AF65-F5344CB8AC3E}">
        <p14:creationId xmlns:p14="http://schemas.microsoft.com/office/powerpoint/2010/main" val="337170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956501" y="4491141"/>
            <a:ext cx="6676103" cy="1500187"/>
          </a:xfrm>
        </p:spPr>
        <p:txBody>
          <a:bodyPr>
            <a:normAutofit/>
          </a:bodyPr>
          <a:lstStyle/>
          <a:p>
            <a:pPr algn="ctr"/>
            <a:r>
              <a:rPr lang="en-US" sz="2800" dirty="0" smtClean="0"/>
              <a:t>So what does the new ‘Improved </a:t>
            </a:r>
            <a:r>
              <a:rPr lang="en-US" sz="2800" dirty="0"/>
              <a:t>T</a:t>
            </a:r>
            <a:r>
              <a:rPr lang="en-US" sz="2800" dirty="0" smtClean="0"/>
              <a:t>racking of Workplace Injuries and Illnesses’ mean?</a:t>
            </a:r>
            <a:endParaRPr lang="en-US" sz="2800" dirty="0"/>
          </a:p>
        </p:txBody>
      </p:sp>
      <p:sp>
        <p:nvSpPr>
          <p:cNvPr id="3" name="Title 2"/>
          <p:cNvSpPr>
            <a:spLocks noGrp="1"/>
          </p:cNvSpPr>
          <p:nvPr>
            <p:ph type="title"/>
          </p:nvPr>
        </p:nvSpPr>
        <p:spPr>
          <a:xfrm>
            <a:off x="1241658" y="1709738"/>
            <a:ext cx="10105791" cy="2390314"/>
          </a:xfrm>
        </p:spPr>
        <p:txBody>
          <a:bodyPr>
            <a:normAutofit fontScale="90000"/>
          </a:bodyPr>
          <a:lstStyle/>
          <a:p>
            <a:pPr algn="ctr"/>
            <a:r>
              <a:rPr lang="en-US" sz="4400" dirty="0">
                <a:solidFill>
                  <a:srgbClr val="FF0000"/>
                </a:solidFill>
              </a:rPr>
              <a:t>The new reporting requirements do not change the basic requirement of who keeps records under </a:t>
            </a:r>
            <a:r>
              <a:rPr lang="en-US" sz="4400" dirty="0" smtClean="0">
                <a:solidFill>
                  <a:srgbClr val="FF0000"/>
                </a:solidFill>
              </a:rPr>
              <a:t>1904</a:t>
            </a:r>
            <a:br>
              <a:rPr lang="en-US" sz="4400" dirty="0" smtClean="0">
                <a:solidFill>
                  <a:srgbClr val="FF0000"/>
                </a:solidFill>
              </a:rPr>
            </a:br>
            <a:r>
              <a:rPr lang="en-US" sz="3100" dirty="0" smtClean="0">
                <a:solidFill>
                  <a:srgbClr val="FF0000"/>
                </a:solidFill>
              </a:rPr>
              <a:t> </a:t>
            </a:r>
            <a:r>
              <a:rPr lang="en-US" sz="4400" dirty="0" smtClean="0">
                <a:solidFill>
                  <a:srgbClr val="FF0000"/>
                </a:solidFill>
              </a:rPr>
              <a:t/>
            </a:r>
            <a:br>
              <a:rPr lang="en-US" sz="4400" dirty="0" smtClean="0">
                <a:solidFill>
                  <a:srgbClr val="FF0000"/>
                </a:solidFill>
              </a:rPr>
            </a:br>
            <a:r>
              <a:rPr lang="en-US" sz="2700" dirty="0" smtClean="0">
                <a:solidFill>
                  <a:schemeClr val="accent5"/>
                </a:solidFill>
              </a:rPr>
              <a:t>The ‘affected’ establishments already keep records…</a:t>
            </a:r>
            <a:endParaRPr lang="en-US" sz="2700" dirty="0">
              <a:solidFill>
                <a:schemeClr val="accent5"/>
              </a:solidFill>
            </a:endParaRPr>
          </a:p>
        </p:txBody>
      </p:sp>
    </p:spTree>
    <p:extLst>
      <p:ext uri="{BB962C8B-B14F-4D97-AF65-F5344CB8AC3E}">
        <p14:creationId xmlns:p14="http://schemas.microsoft.com/office/powerpoint/2010/main" val="3328366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62099" y="1825624"/>
            <a:ext cx="9921977" cy="4791485"/>
          </a:xfrm>
        </p:spPr>
        <p:txBody>
          <a:bodyPr>
            <a:normAutofit lnSpcReduction="10000"/>
          </a:bodyPr>
          <a:lstStyle/>
          <a:p>
            <a:r>
              <a:rPr lang="en-US" dirty="0" smtClean="0"/>
              <a:t>What is an establishment…</a:t>
            </a:r>
          </a:p>
          <a:p>
            <a:pPr lvl="1"/>
            <a:r>
              <a:rPr lang="en-US" dirty="0" smtClean="0"/>
              <a:t>… </a:t>
            </a:r>
            <a:r>
              <a:rPr lang="en-US" dirty="0"/>
              <a:t>a single physical location where business is conducted or where services or industrial operations are performed. For activities where employees do not work at a single physical location, such as construction; transportation; communications, electric, gas and sanitary services; and similar operations, the establishment is represented by main or branch offices, terminals, stations, etc. that either supervise such activities or are the base from which personnel carry out these </a:t>
            </a:r>
            <a:r>
              <a:rPr lang="en-US" dirty="0" smtClean="0"/>
              <a:t>activities</a:t>
            </a:r>
            <a:endParaRPr lang="en-US" dirty="0"/>
          </a:p>
          <a:p>
            <a:r>
              <a:rPr lang="en-US" dirty="0" smtClean="0"/>
              <a:t>What about size of a company</a:t>
            </a:r>
          </a:p>
          <a:p>
            <a:pPr lvl="1"/>
            <a:r>
              <a:rPr lang="en-US" dirty="0" smtClean="0"/>
              <a:t>That’s determined by the size of the whole company for the small employer exemption in RK but for the electronic reporting it refers to the </a:t>
            </a:r>
            <a:r>
              <a:rPr lang="en-US" u="sng" dirty="0" smtClean="0"/>
              <a:t>size of the establishment</a:t>
            </a:r>
            <a:endParaRPr lang="en-US" u="sng" dirty="0"/>
          </a:p>
        </p:txBody>
      </p:sp>
      <p:sp>
        <p:nvSpPr>
          <p:cNvPr id="3" name="Title 2"/>
          <p:cNvSpPr>
            <a:spLocks noGrp="1"/>
          </p:cNvSpPr>
          <p:nvPr>
            <p:ph type="title"/>
          </p:nvPr>
        </p:nvSpPr>
        <p:spPr/>
        <p:txBody>
          <a:bodyPr/>
          <a:lstStyle/>
          <a:p>
            <a:r>
              <a:rPr lang="en-US" sz="4000" dirty="0">
                <a:solidFill>
                  <a:srgbClr val="5B9BD5"/>
                </a:solidFill>
              </a:rPr>
              <a:t>Who Submits Injury and Illness Records</a:t>
            </a:r>
            <a:endParaRPr lang="en-US" dirty="0"/>
          </a:p>
        </p:txBody>
      </p:sp>
    </p:spTree>
    <p:extLst>
      <p:ext uri="{BB962C8B-B14F-4D97-AF65-F5344CB8AC3E}">
        <p14:creationId xmlns:p14="http://schemas.microsoft.com/office/powerpoint/2010/main" val="328873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a:solidFill>
                  <a:srgbClr val="5B9BD5"/>
                </a:solidFill>
              </a:rPr>
              <a:t>Who Submits Injury and Illness Records</a:t>
            </a:r>
            <a:endParaRPr lang="en-US" dirty="0"/>
          </a:p>
        </p:txBody>
      </p:sp>
      <p:sp>
        <p:nvSpPr>
          <p:cNvPr id="5" name="Rectangle 4"/>
          <p:cNvSpPr/>
          <p:nvPr/>
        </p:nvSpPr>
        <p:spPr>
          <a:xfrm>
            <a:off x="2324099" y="2074145"/>
            <a:ext cx="1953545" cy="1144475"/>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Reporting Establishments with 250+ Employees</a:t>
            </a:r>
            <a:endParaRPr lang="en-US" dirty="0"/>
          </a:p>
        </p:txBody>
      </p:sp>
      <p:sp>
        <p:nvSpPr>
          <p:cNvPr id="6" name="Rectangle 5"/>
          <p:cNvSpPr/>
          <p:nvPr/>
        </p:nvSpPr>
        <p:spPr>
          <a:xfrm>
            <a:off x="7914968" y="2074145"/>
            <a:ext cx="1818967" cy="1144475"/>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Reporting Establishments with 20-249 Employees</a:t>
            </a:r>
            <a:endParaRPr lang="en-US" dirty="0"/>
          </a:p>
        </p:txBody>
      </p:sp>
      <p:sp>
        <p:nvSpPr>
          <p:cNvPr id="7" name="Rectangle 6"/>
          <p:cNvSpPr/>
          <p:nvPr/>
        </p:nvSpPr>
        <p:spPr>
          <a:xfrm>
            <a:off x="5210175" y="3302639"/>
            <a:ext cx="1946172" cy="1147147"/>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Construction/ Establishments w Short Term Sites</a:t>
            </a:r>
          </a:p>
          <a:p>
            <a:pPr lvl="0" algn="ctr"/>
            <a:r>
              <a:rPr lang="en-US" sz="1400" dirty="0">
                <a:solidFill>
                  <a:prstClr val="black"/>
                </a:solidFill>
              </a:rPr>
              <a:t>(250+ or 20-249</a:t>
            </a:r>
            <a:r>
              <a:rPr lang="en-US" sz="1400" dirty="0" smtClean="0">
                <a:solidFill>
                  <a:prstClr val="black"/>
                </a:solidFill>
              </a:rPr>
              <a:t>)</a:t>
            </a:r>
            <a:endParaRPr lang="en-US" sz="1400" dirty="0">
              <a:solidFill>
                <a:prstClr val="black"/>
              </a:solidFill>
            </a:endParaRPr>
          </a:p>
        </p:txBody>
      </p:sp>
      <p:sp>
        <p:nvSpPr>
          <p:cNvPr id="9" name="Oval 8"/>
          <p:cNvSpPr/>
          <p:nvPr/>
        </p:nvSpPr>
        <p:spPr>
          <a:xfrm>
            <a:off x="4277645" y="5296400"/>
            <a:ext cx="1032388" cy="648929"/>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00" dirty="0" smtClean="0"/>
              <a:t>ST Work sites</a:t>
            </a:r>
            <a:endParaRPr lang="en-US" sz="1000" dirty="0"/>
          </a:p>
        </p:txBody>
      </p:sp>
      <p:sp>
        <p:nvSpPr>
          <p:cNvPr id="10" name="Oval 9"/>
          <p:cNvSpPr/>
          <p:nvPr/>
        </p:nvSpPr>
        <p:spPr>
          <a:xfrm>
            <a:off x="5667067" y="5342682"/>
            <a:ext cx="1032388" cy="648929"/>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00" dirty="0" smtClean="0"/>
              <a:t>ST Work sites</a:t>
            </a:r>
            <a:endParaRPr lang="en-US" sz="1000" dirty="0"/>
          </a:p>
        </p:txBody>
      </p:sp>
      <p:sp>
        <p:nvSpPr>
          <p:cNvPr id="11" name="Oval 10"/>
          <p:cNvSpPr/>
          <p:nvPr/>
        </p:nvSpPr>
        <p:spPr>
          <a:xfrm>
            <a:off x="7056489" y="5329510"/>
            <a:ext cx="1032388" cy="648929"/>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00" dirty="0" smtClean="0"/>
              <a:t>ST Work sites</a:t>
            </a:r>
            <a:endParaRPr lang="en-US" sz="1000" dirty="0"/>
          </a:p>
        </p:txBody>
      </p:sp>
      <p:cxnSp>
        <p:nvCxnSpPr>
          <p:cNvPr id="14" name="Straight Arrow Connector 13"/>
          <p:cNvCxnSpPr/>
          <p:nvPr/>
        </p:nvCxnSpPr>
        <p:spPr>
          <a:xfrm flipH="1" flipV="1">
            <a:off x="6174042" y="4533804"/>
            <a:ext cx="9219" cy="72486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5" name="Straight Arrow Connector 14"/>
          <p:cNvCxnSpPr/>
          <p:nvPr/>
        </p:nvCxnSpPr>
        <p:spPr>
          <a:xfrm flipV="1">
            <a:off x="4793839" y="4525892"/>
            <a:ext cx="396977" cy="73277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6" name="Straight Arrow Connector 15"/>
          <p:cNvCxnSpPr/>
          <p:nvPr/>
        </p:nvCxnSpPr>
        <p:spPr>
          <a:xfrm flipH="1" flipV="1">
            <a:off x="7166487" y="4529119"/>
            <a:ext cx="368092" cy="72631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9" name="Rectangle 28"/>
          <p:cNvSpPr/>
          <p:nvPr/>
        </p:nvSpPr>
        <p:spPr>
          <a:xfrm>
            <a:off x="5210175" y="2074145"/>
            <a:ext cx="1946171" cy="1144475"/>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Construction Sites &gt; 1 Year</a:t>
            </a:r>
          </a:p>
          <a:p>
            <a:pPr algn="ctr"/>
            <a:r>
              <a:rPr lang="en-US" sz="1400" dirty="0" smtClean="0"/>
              <a:t>(250+ or 20-249)</a:t>
            </a:r>
            <a:endParaRPr lang="en-US" sz="1400" dirty="0"/>
          </a:p>
        </p:txBody>
      </p:sp>
      <p:sp>
        <p:nvSpPr>
          <p:cNvPr id="36" name="TextBox 35"/>
          <p:cNvSpPr txBox="1"/>
          <p:nvPr/>
        </p:nvSpPr>
        <p:spPr>
          <a:xfrm>
            <a:off x="4031226" y="6102051"/>
            <a:ext cx="4500527" cy="369332"/>
          </a:xfrm>
          <a:prstGeom prst="rect">
            <a:avLst/>
          </a:prstGeom>
          <a:noFill/>
          <a:ln>
            <a:solidFill>
              <a:schemeClr val="bg2"/>
            </a:solidFill>
          </a:ln>
        </p:spPr>
        <p:txBody>
          <a:bodyPr wrap="none" rtlCol="0" anchor="ctr" anchorCtr="1">
            <a:spAutoFit/>
          </a:bodyPr>
          <a:lstStyle/>
          <a:p>
            <a:r>
              <a:rPr lang="en-US" dirty="0" smtClean="0"/>
              <a:t>Every employee is tied to one establishment…</a:t>
            </a:r>
            <a:endParaRPr lang="en-US" dirty="0"/>
          </a:p>
        </p:txBody>
      </p:sp>
    </p:spTree>
    <p:extLst>
      <p:ext uri="{BB962C8B-B14F-4D97-AF65-F5344CB8AC3E}">
        <p14:creationId xmlns:p14="http://schemas.microsoft.com/office/powerpoint/2010/main" val="201465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Establishments with 20 to 249 employees in designated high hazard Industries will be required to electronically submit their OSHA 300A each year</a:t>
            </a:r>
          </a:p>
          <a:p>
            <a:pPr lvl="1"/>
            <a:r>
              <a:rPr lang="en-US" dirty="0" smtClean="0"/>
              <a:t>High hazard industries were those with a DART rate of 2.0 or greater (e.g. above the National DART three year average for private industry BLS years 2011, 2012, 2013)</a:t>
            </a:r>
          </a:p>
          <a:p>
            <a:r>
              <a:rPr lang="en-US" dirty="0"/>
              <a:t>Appendix A to Subpart E of Part 1904—Designated Industries for § 1904.41(a)(2) </a:t>
            </a:r>
            <a:r>
              <a:rPr lang="en-US" dirty="0" smtClean="0"/>
              <a:t>Annual Electronic </a:t>
            </a:r>
            <a:r>
              <a:rPr lang="en-US" dirty="0"/>
              <a:t>Submission of OSHA Form 300A Summary of Work-Related Injuries </a:t>
            </a:r>
            <a:r>
              <a:rPr lang="en-US" dirty="0" smtClean="0"/>
              <a:t>and Illnesses </a:t>
            </a:r>
            <a:r>
              <a:rPr lang="en-US" dirty="0"/>
              <a:t>by </a:t>
            </a:r>
            <a:r>
              <a:rPr lang="en-US" dirty="0" smtClean="0"/>
              <a:t>Establishments…</a:t>
            </a:r>
          </a:p>
          <a:p>
            <a:pPr marL="0" indent="0">
              <a:buNone/>
            </a:pPr>
            <a:endParaRPr lang="en-US" dirty="0"/>
          </a:p>
        </p:txBody>
      </p:sp>
      <p:sp>
        <p:nvSpPr>
          <p:cNvPr id="3" name="Title 2"/>
          <p:cNvSpPr>
            <a:spLocks noGrp="1"/>
          </p:cNvSpPr>
          <p:nvPr>
            <p:ph type="title"/>
          </p:nvPr>
        </p:nvSpPr>
        <p:spPr/>
        <p:txBody>
          <a:bodyPr>
            <a:normAutofit fontScale="90000"/>
          </a:bodyPr>
          <a:lstStyle/>
          <a:p>
            <a:r>
              <a:rPr lang="en-US" dirty="0" smtClean="0"/>
              <a:t>Who Submits Injury and Illness Records</a:t>
            </a:r>
            <a:endParaRPr lang="en-US" dirty="0"/>
          </a:p>
        </p:txBody>
      </p:sp>
    </p:spTree>
    <p:extLst>
      <p:ext uri="{BB962C8B-B14F-4D97-AF65-F5344CB8AC3E}">
        <p14:creationId xmlns:p14="http://schemas.microsoft.com/office/powerpoint/2010/main" val="3286498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688756144"/>
              </p:ext>
            </p:extLst>
          </p:nvPr>
        </p:nvGraphicFramePr>
        <p:xfrm>
          <a:off x="1562100" y="1825625"/>
          <a:ext cx="9791700" cy="4475480"/>
        </p:xfrm>
        <a:graphic>
          <a:graphicData uri="http://schemas.openxmlformats.org/drawingml/2006/table">
            <a:tbl>
              <a:tblPr firstRow="1" bandRow="1">
                <a:tableStyleId>{5C22544A-7EE6-4342-B048-85BDC9FD1C3A}</a:tableStyleId>
              </a:tblPr>
              <a:tblGrid>
                <a:gridCol w="895965"/>
                <a:gridCol w="8895735"/>
              </a:tblGrid>
              <a:tr h="370840">
                <a:tc>
                  <a:txBody>
                    <a:bodyPr/>
                    <a:lstStyle/>
                    <a:p>
                      <a:r>
                        <a:rPr lang="en-US" sz="2000" dirty="0" smtClean="0"/>
                        <a:t>NAICS</a:t>
                      </a:r>
                      <a:endParaRPr lang="en-US" sz="2000" dirty="0"/>
                    </a:p>
                  </a:txBody>
                  <a:tcPr/>
                </a:tc>
                <a:tc>
                  <a:txBody>
                    <a:bodyPr/>
                    <a:lstStyle/>
                    <a:p>
                      <a:r>
                        <a:rPr lang="en-US" sz="2000" dirty="0" smtClean="0"/>
                        <a:t>Industry</a:t>
                      </a:r>
                      <a:endParaRPr lang="en-US" sz="2000" dirty="0"/>
                    </a:p>
                  </a:txBody>
                  <a:tcPr/>
                </a:tc>
              </a:tr>
              <a:tr h="370840">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11</a:t>
                      </a:r>
                    </a:p>
                  </a:txBody>
                  <a:tcPr marL="68580" marR="68580" marT="0" marB="0"/>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Agriculture, forestry, fishing and hunting</a:t>
                      </a:r>
                    </a:p>
                  </a:txBody>
                  <a:tcPr marL="68580" marR="68580" marT="0" marB="0"/>
                </a:tc>
              </a:tr>
              <a:tr h="370840">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22</a:t>
                      </a:r>
                    </a:p>
                  </a:txBody>
                  <a:tcPr marL="68580" marR="68580" marT="0" marB="0"/>
                </a:tc>
                <a:tc>
                  <a:txBody>
                    <a:bodyPr/>
                    <a:lstStyle/>
                    <a:p>
                      <a:pPr marL="0" marR="0">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Utilities</a:t>
                      </a:r>
                    </a:p>
                  </a:txBody>
                  <a:tcPr marL="68580" marR="68580" marT="0" marB="0"/>
                </a:tc>
              </a:tr>
              <a:tr h="370840">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23</a:t>
                      </a:r>
                    </a:p>
                  </a:txBody>
                  <a:tcPr marL="68580" marR="68580" marT="0" marB="0"/>
                </a:tc>
                <a:tc>
                  <a:txBody>
                    <a:bodyPr/>
                    <a:lstStyle/>
                    <a:p>
                      <a:pPr marL="0" marR="0">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Construction</a:t>
                      </a:r>
                    </a:p>
                  </a:txBody>
                  <a:tcPr marL="68580" marR="68580" marT="0" marB="0"/>
                </a:tc>
              </a:tr>
              <a:tr h="370840">
                <a:tc>
                  <a:txBody>
                    <a:bodyPr/>
                    <a:lstStyle/>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31-33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Manufacturing</a:t>
                      </a:r>
                    </a:p>
                  </a:txBody>
                  <a:tcPr marL="68580" marR="68580" marT="0" marB="0"/>
                </a:tc>
              </a:tr>
              <a:tr h="370840">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42</a:t>
                      </a:r>
                    </a:p>
                  </a:txBody>
                  <a:tcPr marL="68580" marR="68580" marT="0" marB="0"/>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Wholesale trade</a:t>
                      </a:r>
                    </a:p>
                  </a:txBody>
                  <a:tcPr marL="68580" marR="68580" marT="0" marB="0"/>
                </a:tc>
              </a:tr>
              <a:tr h="370840">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4413</a:t>
                      </a:r>
                    </a:p>
                  </a:txBody>
                  <a:tcPr marL="68580" marR="68580" marT="0" marB="0"/>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Automotive parts, accessories, and tire stores</a:t>
                      </a:r>
                    </a:p>
                  </a:txBody>
                  <a:tcPr marL="68580" marR="68580" marT="0" marB="0"/>
                </a:tc>
              </a:tr>
              <a:tr h="370840">
                <a:tc>
                  <a:txBody>
                    <a:bodyPr/>
                    <a:lstStyle/>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4421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Furniture stores</a:t>
                      </a:r>
                    </a:p>
                  </a:txBody>
                  <a:tcPr marL="68580" marR="68580" marT="0" marB="0"/>
                </a:tc>
              </a:tr>
              <a:tr h="370840">
                <a:tc>
                  <a:txBody>
                    <a:bodyPr/>
                    <a:lstStyle/>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4422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Home furnishings stores</a:t>
                      </a:r>
                    </a:p>
                  </a:txBody>
                  <a:tcPr marL="68580" marR="68580" marT="0" marB="0"/>
                </a:tc>
              </a:tr>
              <a:tr h="370840">
                <a:tc>
                  <a:txBody>
                    <a:bodyPr/>
                    <a:lstStyle/>
                    <a:p>
                      <a:pPr marL="0" marR="0">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4441</a:t>
                      </a:r>
                    </a:p>
                  </a:txBody>
                  <a:tcPr marL="68580" marR="68580" marT="0" marB="0"/>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Building material and supplies dealers</a:t>
                      </a:r>
                    </a:p>
                  </a:txBody>
                  <a:tcPr marL="68580" marR="68580" marT="0" marB="0"/>
                </a:tc>
              </a:tr>
              <a:tr h="370840">
                <a:tc>
                  <a:txBody>
                    <a:bodyPr/>
                    <a:lstStyle/>
                    <a:p>
                      <a:pPr marL="0" marR="0">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4442</a:t>
                      </a:r>
                    </a:p>
                  </a:txBody>
                  <a:tcPr marL="68580" marR="68580" marT="0" marB="0"/>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Lawn and garden equipment and supplies stores</a:t>
                      </a:r>
                    </a:p>
                  </a:txBody>
                  <a:tcPr marL="68580" marR="68580" marT="0" marB="0"/>
                </a:tc>
              </a:tr>
              <a:tr h="370840">
                <a:tc>
                  <a:txBody>
                    <a:bodyPr/>
                    <a:lstStyle/>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4451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Grocery stores</a:t>
                      </a:r>
                    </a:p>
                  </a:txBody>
                  <a:tcPr marL="68580" marR="68580" marT="0" marB="0"/>
                </a:tc>
              </a:tr>
            </a:tbl>
          </a:graphicData>
        </a:graphic>
      </p:graphicFrame>
      <p:sp>
        <p:nvSpPr>
          <p:cNvPr id="3" name="Title 2"/>
          <p:cNvSpPr>
            <a:spLocks noGrp="1"/>
          </p:cNvSpPr>
          <p:nvPr>
            <p:ph type="title"/>
          </p:nvPr>
        </p:nvSpPr>
        <p:spPr/>
        <p:txBody>
          <a:bodyPr>
            <a:normAutofit/>
          </a:bodyPr>
          <a:lstStyle/>
          <a:p>
            <a:r>
              <a:rPr lang="en-US" sz="3800" dirty="0" smtClean="0"/>
              <a:t>     The Designated Industries…</a:t>
            </a:r>
            <a:endParaRPr lang="en-US" sz="3800" dirty="0"/>
          </a:p>
        </p:txBody>
      </p:sp>
    </p:spTree>
    <p:extLst>
      <p:ext uri="{BB962C8B-B14F-4D97-AF65-F5344CB8AC3E}">
        <p14:creationId xmlns:p14="http://schemas.microsoft.com/office/powerpoint/2010/main" val="1194279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76837178"/>
              </p:ext>
            </p:extLst>
          </p:nvPr>
        </p:nvGraphicFramePr>
        <p:xfrm>
          <a:off x="1562100" y="1825625"/>
          <a:ext cx="9791700" cy="4475480"/>
        </p:xfrm>
        <a:graphic>
          <a:graphicData uri="http://schemas.openxmlformats.org/drawingml/2006/table">
            <a:tbl>
              <a:tblPr firstRow="1" bandRow="1">
                <a:tableStyleId>{5C22544A-7EE6-4342-B048-85BDC9FD1C3A}</a:tableStyleId>
              </a:tblPr>
              <a:tblGrid>
                <a:gridCol w="954958"/>
                <a:gridCol w="8836742"/>
              </a:tblGrid>
              <a:tr h="370840">
                <a:tc>
                  <a:txBody>
                    <a:bodyPr/>
                    <a:lstStyle/>
                    <a:p>
                      <a:r>
                        <a:rPr lang="en-US" sz="2000" dirty="0" smtClean="0"/>
                        <a:t>NAICS</a:t>
                      </a:r>
                      <a:endParaRPr lang="en-US" sz="2000" dirty="0"/>
                    </a:p>
                  </a:txBody>
                  <a:tcPr/>
                </a:tc>
                <a:tc>
                  <a:txBody>
                    <a:bodyPr/>
                    <a:lstStyle/>
                    <a:p>
                      <a:r>
                        <a:rPr lang="en-US" sz="2000" dirty="0" smtClean="0"/>
                        <a:t>Industry</a:t>
                      </a:r>
                      <a:endParaRPr lang="en-US" sz="2000" dirty="0"/>
                    </a:p>
                  </a:txBody>
                  <a:tcPr/>
                </a:tc>
              </a:tr>
              <a:tr h="370840">
                <a:tc>
                  <a:txBody>
                    <a:bodyPr/>
                    <a:lstStyle/>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4452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Specialty food stores</a:t>
                      </a:r>
                    </a:p>
                  </a:txBody>
                  <a:tcPr marL="68580" marR="68580" marT="0" marB="0"/>
                </a:tc>
              </a:tr>
              <a:tr h="370840">
                <a:tc>
                  <a:txBody>
                    <a:bodyPr/>
                    <a:lstStyle/>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4521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Department stores</a:t>
                      </a:r>
                    </a:p>
                  </a:txBody>
                  <a:tcPr marL="68580" marR="68580" marT="0" marB="0"/>
                </a:tc>
              </a:tr>
              <a:tr h="370840">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4529</a:t>
                      </a:r>
                    </a:p>
                  </a:txBody>
                  <a:tcPr marL="68580" marR="68580" marT="0" marB="0"/>
                </a:tc>
                <a:tc>
                  <a:txBody>
                    <a:bodyPr/>
                    <a:lstStyle/>
                    <a:p>
                      <a:pPr marL="0" marR="0">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Other general merchandise stores</a:t>
                      </a:r>
                    </a:p>
                  </a:txBody>
                  <a:tcPr marL="68580" marR="68580" marT="0" marB="0"/>
                </a:tc>
              </a:tr>
              <a:tr h="370840">
                <a:tc>
                  <a:txBody>
                    <a:bodyPr/>
                    <a:lstStyle/>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4533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Used merchandise stores</a:t>
                      </a:r>
                    </a:p>
                  </a:txBody>
                  <a:tcPr marL="68580" marR="68580" marT="0" marB="0"/>
                </a:tc>
              </a:tr>
              <a:tr h="370840">
                <a:tc>
                  <a:txBody>
                    <a:bodyPr/>
                    <a:lstStyle/>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4542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Vending machine operators</a:t>
                      </a:r>
                    </a:p>
                  </a:txBody>
                  <a:tcPr marL="68580" marR="68580" marT="0" marB="0"/>
                </a:tc>
              </a:tr>
              <a:tr h="370840">
                <a:tc>
                  <a:txBody>
                    <a:bodyPr/>
                    <a:lstStyle/>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4543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Direct selling establishments</a:t>
                      </a:r>
                    </a:p>
                  </a:txBody>
                  <a:tcPr marL="68580" marR="68580" marT="0" marB="0"/>
                </a:tc>
              </a:tr>
              <a:tr h="370840">
                <a:tc>
                  <a:txBody>
                    <a:bodyPr/>
                    <a:lstStyle/>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4811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Scheduled air transportation</a:t>
                      </a:r>
                    </a:p>
                  </a:txBody>
                  <a:tcPr marL="68580" marR="68580" marT="0" marB="0"/>
                </a:tc>
              </a:tr>
              <a:tr h="370840">
                <a:tc>
                  <a:txBody>
                    <a:bodyPr/>
                    <a:lstStyle/>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4841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General freight trucking</a:t>
                      </a:r>
                    </a:p>
                  </a:txBody>
                  <a:tcPr marL="68580" marR="68580" marT="0" marB="0"/>
                </a:tc>
              </a:tr>
              <a:tr h="370840">
                <a:tc>
                  <a:txBody>
                    <a:bodyPr/>
                    <a:lstStyle/>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4842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Specialized freight trucking</a:t>
                      </a:r>
                    </a:p>
                  </a:txBody>
                  <a:tcPr marL="68580" marR="68580" marT="0" marB="0"/>
                </a:tc>
              </a:tr>
              <a:tr h="370840">
                <a:tc>
                  <a:txBody>
                    <a:bodyPr/>
                    <a:lstStyle/>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4851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Urban transit systems</a:t>
                      </a:r>
                    </a:p>
                  </a:txBody>
                  <a:tcPr marL="68580" marR="68580" marT="0" marB="0"/>
                </a:tc>
              </a:tr>
              <a:tr h="370840">
                <a:tc>
                  <a:txBody>
                    <a:bodyPr/>
                    <a:lstStyle/>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4852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Interurban and rural bus transportation</a:t>
                      </a:r>
                    </a:p>
                  </a:txBody>
                  <a:tcPr marL="68580" marR="68580" marT="0" marB="0"/>
                </a:tc>
              </a:tr>
            </a:tbl>
          </a:graphicData>
        </a:graphic>
      </p:graphicFrame>
      <p:sp>
        <p:nvSpPr>
          <p:cNvPr id="3" name="Title 2"/>
          <p:cNvSpPr>
            <a:spLocks noGrp="1"/>
          </p:cNvSpPr>
          <p:nvPr>
            <p:ph type="title"/>
          </p:nvPr>
        </p:nvSpPr>
        <p:spPr/>
        <p:txBody>
          <a:bodyPr/>
          <a:lstStyle/>
          <a:p>
            <a:r>
              <a:rPr lang="en-US" sz="3800" dirty="0" smtClean="0">
                <a:solidFill>
                  <a:srgbClr val="5B9BD5"/>
                </a:solidFill>
              </a:rPr>
              <a:t>     The Designated Industries…</a:t>
            </a:r>
            <a:endParaRPr lang="en-US" dirty="0"/>
          </a:p>
        </p:txBody>
      </p:sp>
    </p:spTree>
    <p:extLst>
      <p:ext uri="{BB962C8B-B14F-4D97-AF65-F5344CB8AC3E}">
        <p14:creationId xmlns:p14="http://schemas.microsoft.com/office/powerpoint/2010/main" val="2113165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38604019"/>
              </p:ext>
            </p:extLst>
          </p:nvPr>
        </p:nvGraphicFramePr>
        <p:xfrm>
          <a:off x="1562100" y="1825625"/>
          <a:ext cx="9791700" cy="4475480"/>
        </p:xfrm>
        <a:graphic>
          <a:graphicData uri="http://schemas.openxmlformats.org/drawingml/2006/table">
            <a:tbl>
              <a:tblPr firstRow="1" bandRow="1">
                <a:tableStyleId>{5C22544A-7EE6-4342-B048-85BDC9FD1C3A}</a:tableStyleId>
              </a:tblPr>
              <a:tblGrid>
                <a:gridCol w="886132"/>
                <a:gridCol w="8905568"/>
              </a:tblGrid>
              <a:tr h="370840">
                <a:tc>
                  <a:txBody>
                    <a:bodyPr/>
                    <a:lstStyle/>
                    <a:p>
                      <a:r>
                        <a:rPr lang="en-US" sz="2000" dirty="0" smtClean="0"/>
                        <a:t>NAICS</a:t>
                      </a:r>
                      <a:endParaRPr lang="en-US" sz="2000" dirty="0"/>
                    </a:p>
                  </a:txBody>
                  <a:tcPr/>
                </a:tc>
                <a:tc>
                  <a:txBody>
                    <a:bodyPr/>
                    <a:lstStyle/>
                    <a:p>
                      <a:r>
                        <a:rPr lang="en-US" sz="2000" dirty="0" smtClean="0"/>
                        <a:t>Industry</a:t>
                      </a:r>
                      <a:endParaRPr lang="en-US" sz="2000" dirty="0"/>
                    </a:p>
                  </a:txBody>
                  <a:tcPr/>
                </a:tc>
              </a:tr>
              <a:tr h="370840">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4853</a:t>
                      </a:r>
                    </a:p>
                  </a:txBody>
                  <a:tcPr marL="68580" marR="68580" marT="0" marB="0"/>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Taxi and limousine service</a:t>
                      </a:r>
                    </a:p>
                  </a:txBody>
                  <a:tcPr marL="68580" marR="68580" marT="0" marB="0"/>
                </a:tc>
              </a:tr>
              <a:tr h="370840">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4854</a:t>
                      </a:r>
                    </a:p>
                  </a:txBody>
                  <a:tcPr marL="68580" marR="68580" marT="0" marB="0"/>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School and employee bus transportation</a:t>
                      </a:r>
                    </a:p>
                  </a:txBody>
                  <a:tcPr marL="68580" marR="68580" marT="0" marB="0"/>
                </a:tc>
              </a:tr>
              <a:tr h="370840">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4855</a:t>
                      </a:r>
                    </a:p>
                  </a:txBody>
                  <a:tcPr marL="68580" marR="68580" marT="0" marB="0"/>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Charter bus industry</a:t>
                      </a:r>
                    </a:p>
                  </a:txBody>
                  <a:tcPr marL="68580" marR="68580" marT="0" marB="0"/>
                </a:tc>
              </a:tr>
              <a:tr h="370840">
                <a:tc>
                  <a:txBody>
                    <a:bodyPr/>
                    <a:lstStyle/>
                    <a:p>
                      <a:pPr marL="0" marR="0">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4859</a:t>
                      </a:r>
                    </a:p>
                  </a:txBody>
                  <a:tcPr marL="68580" marR="68580" marT="0" marB="0"/>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Other transit and ground passenger transportation</a:t>
                      </a:r>
                    </a:p>
                  </a:txBody>
                  <a:tcPr marL="68580" marR="68580" marT="0" marB="0"/>
                </a:tc>
              </a:tr>
              <a:tr h="370840">
                <a:tc>
                  <a:txBody>
                    <a:bodyPr/>
                    <a:lstStyle/>
                    <a:p>
                      <a:pPr marL="0" marR="0">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4871</a:t>
                      </a:r>
                    </a:p>
                  </a:txBody>
                  <a:tcPr marL="68580" marR="68580" marT="0" marB="0"/>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Scenic and sightseeing transportation, land</a:t>
                      </a:r>
                    </a:p>
                  </a:txBody>
                  <a:tcPr marL="68580" marR="68580" marT="0" marB="0"/>
                </a:tc>
              </a:tr>
              <a:tr h="370840">
                <a:tc>
                  <a:txBody>
                    <a:bodyPr/>
                    <a:lstStyle/>
                    <a:p>
                      <a:pPr marL="0" marR="0">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4881</a:t>
                      </a:r>
                    </a:p>
                  </a:txBody>
                  <a:tcPr marL="68580" marR="68580" marT="0" marB="0"/>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Support activities for air transportation</a:t>
                      </a:r>
                    </a:p>
                  </a:txBody>
                  <a:tcPr marL="68580" marR="68580" marT="0" marB="0"/>
                </a:tc>
              </a:tr>
              <a:tr h="370840">
                <a:tc>
                  <a:txBody>
                    <a:bodyPr/>
                    <a:lstStyle/>
                    <a:p>
                      <a:pPr marL="0" marR="0">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4882</a:t>
                      </a:r>
                    </a:p>
                  </a:txBody>
                  <a:tcPr marL="68580" marR="68580" marT="0" marB="0"/>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Support activities for rail transportation</a:t>
                      </a:r>
                    </a:p>
                  </a:txBody>
                  <a:tcPr marL="68580" marR="68580" marT="0" marB="0"/>
                </a:tc>
              </a:tr>
              <a:tr h="370840">
                <a:tc>
                  <a:txBody>
                    <a:bodyPr/>
                    <a:lstStyle/>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4883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Support activities for water transportation</a:t>
                      </a:r>
                    </a:p>
                  </a:txBody>
                  <a:tcPr marL="68580" marR="68580" marT="0" marB="0"/>
                </a:tc>
              </a:tr>
              <a:tr h="370840">
                <a:tc>
                  <a:txBody>
                    <a:bodyPr/>
                    <a:lstStyle/>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4884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Support activities for road transportation</a:t>
                      </a:r>
                    </a:p>
                  </a:txBody>
                  <a:tcPr marL="68580" marR="68580" marT="0" marB="0"/>
                </a:tc>
              </a:tr>
              <a:tr h="370840">
                <a:tc>
                  <a:txBody>
                    <a:bodyPr/>
                    <a:lstStyle/>
                    <a:p>
                      <a:pPr marL="0" marR="0">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4889</a:t>
                      </a:r>
                    </a:p>
                  </a:txBody>
                  <a:tcPr marL="68580" marR="68580" marT="0" marB="0"/>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Other support activities for transportation</a:t>
                      </a:r>
                    </a:p>
                  </a:txBody>
                  <a:tcPr marL="68580" marR="68580" marT="0" marB="0"/>
                </a:tc>
              </a:tr>
              <a:tr h="370840">
                <a:tc>
                  <a:txBody>
                    <a:bodyPr/>
                    <a:lstStyle/>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4911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Postal service</a:t>
                      </a:r>
                    </a:p>
                  </a:txBody>
                  <a:tcPr marL="68580" marR="68580" marT="0" marB="0"/>
                </a:tc>
              </a:tr>
            </a:tbl>
          </a:graphicData>
        </a:graphic>
      </p:graphicFrame>
      <p:sp>
        <p:nvSpPr>
          <p:cNvPr id="3" name="Title 2"/>
          <p:cNvSpPr>
            <a:spLocks noGrp="1"/>
          </p:cNvSpPr>
          <p:nvPr>
            <p:ph type="title"/>
          </p:nvPr>
        </p:nvSpPr>
        <p:spPr/>
        <p:txBody>
          <a:bodyPr/>
          <a:lstStyle/>
          <a:p>
            <a:r>
              <a:rPr lang="en-US" sz="3800" dirty="0" smtClean="0">
                <a:solidFill>
                  <a:srgbClr val="5B9BD5"/>
                </a:solidFill>
              </a:rPr>
              <a:t>     The Designated Industries…</a:t>
            </a:r>
            <a:endParaRPr lang="en-US" dirty="0"/>
          </a:p>
        </p:txBody>
      </p:sp>
    </p:spTree>
    <p:extLst>
      <p:ext uri="{BB962C8B-B14F-4D97-AF65-F5344CB8AC3E}">
        <p14:creationId xmlns:p14="http://schemas.microsoft.com/office/powerpoint/2010/main" val="52789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59755124"/>
              </p:ext>
            </p:extLst>
          </p:nvPr>
        </p:nvGraphicFramePr>
        <p:xfrm>
          <a:off x="1562100" y="1825625"/>
          <a:ext cx="9791700" cy="4475480"/>
        </p:xfrm>
        <a:graphic>
          <a:graphicData uri="http://schemas.openxmlformats.org/drawingml/2006/table">
            <a:tbl>
              <a:tblPr firstRow="1" bandRow="1">
                <a:tableStyleId>{5C22544A-7EE6-4342-B048-85BDC9FD1C3A}</a:tableStyleId>
              </a:tblPr>
              <a:tblGrid>
                <a:gridCol w="1043448"/>
                <a:gridCol w="8748252"/>
              </a:tblGrid>
              <a:tr h="370840">
                <a:tc>
                  <a:txBody>
                    <a:bodyPr/>
                    <a:lstStyle/>
                    <a:p>
                      <a:r>
                        <a:rPr lang="en-US" sz="2000" dirty="0" smtClean="0"/>
                        <a:t>NAICS</a:t>
                      </a:r>
                      <a:endParaRPr lang="en-US" sz="2000" dirty="0"/>
                    </a:p>
                  </a:txBody>
                  <a:tcPr/>
                </a:tc>
                <a:tc>
                  <a:txBody>
                    <a:bodyPr/>
                    <a:lstStyle/>
                    <a:p>
                      <a:r>
                        <a:rPr lang="en-US" sz="2000" dirty="0" smtClean="0"/>
                        <a:t>Industry</a:t>
                      </a:r>
                      <a:endParaRPr lang="en-US" sz="2000" dirty="0"/>
                    </a:p>
                  </a:txBody>
                  <a:tcPr/>
                </a:tc>
              </a:tr>
              <a:tr h="370840">
                <a:tc>
                  <a:txBody>
                    <a:bodyPr/>
                    <a:lstStyle/>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4921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Couriers and express delivery services</a:t>
                      </a:r>
                    </a:p>
                  </a:txBody>
                  <a:tcPr marL="68580" marR="68580" marT="0" marB="0"/>
                </a:tc>
              </a:tr>
              <a:tr h="370840">
                <a:tc>
                  <a:txBody>
                    <a:bodyPr/>
                    <a:lstStyle/>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4922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Local messengers and local delivery</a:t>
                      </a:r>
                    </a:p>
                  </a:txBody>
                  <a:tcPr marL="68580" marR="68580" marT="0" marB="0"/>
                </a:tc>
              </a:tr>
              <a:tr h="370840">
                <a:tc>
                  <a:txBody>
                    <a:bodyPr/>
                    <a:lstStyle/>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4931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Warehousing and storage</a:t>
                      </a:r>
                    </a:p>
                  </a:txBody>
                  <a:tcPr marL="68580" marR="68580" marT="0" marB="0"/>
                </a:tc>
              </a:tr>
              <a:tr h="370840">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5152</a:t>
                      </a:r>
                    </a:p>
                  </a:txBody>
                  <a:tcPr marL="68580" marR="68580" marT="0" marB="0"/>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Cable and other subscription programming</a:t>
                      </a:r>
                    </a:p>
                  </a:txBody>
                  <a:tcPr marL="68580" marR="68580" marT="0" marB="0"/>
                </a:tc>
              </a:tr>
              <a:tr h="370840">
                <a:tc>
                  <a:txBody>
                    <a:bodyPr/>
                    <a:lstStyle/>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5311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Lessors of real estate</a:t>
                      </a:r>
                    </a:p>
                  </a:txBody>
                  <a:tcPr marL="68580" marR="68580" marT="0" marB="0"/>
                </a:tc>
              </a:tr>
              <a:tr h="370840">
                <a:tc>
                  <a:txBody>
                    <a:bodyPr/>
                    <a:lstStyle/>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5321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Automotive equipment rental and leasing</a:t>
                      </a:r>
                    </a:p>
                  </a:txBody>
                  <a:tcPr marL="68580" marR="68580" marT="0" marB="0"/>
                </a:tc>
              </a:tr>
              <a:tr h="370840">
                <a:tc>
                  <a:txBody>
                    <a:bodyPr/>
                    <a:lstStyle/>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5322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Consumer goods rental</a:t>
                      </a:r>
                    </a:p>
                  </a:txBody>
                  <a:tcPr marL="68580" marR="68580" marT="0" marB="0"/>
                </a:tc>
              </a:tr>
              <a:tr h="370840">
                <a:tc>
                  <a:txBody>
                    <a:bodyPr/>
                    <a:lstStyle/>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5323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General rental centers</a:t>
                      </a:r>
                    </a:p>
                  </a:txBody>
                  <a:tcPr marL="68580" marR="68580" marT="0" marB="0"/>
                </a:tc>
              </a:tr>
              <a:tr h="370840">
                <a:tc>
                  <a:txBody>
                    <a:bodyPr/>
                    <a:lstStyle/>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5617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Services to buildings and dwellings</a:t>
                      </a:r>
                    </a:p>
                  </a:txBody>
                  <a:tcPr marL="68580" marR="68580" marT="0" marB="0"/>
                </a:tc>
              </a:tr>
              <a:tr h="370840">
                <a:tc>
                  <a:txBody>
                    <a:bodyPr/>
                    <a:lstStyle/>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5621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Waste collection</a:t>
                      </a:r>
                    </a:p>
                  </a:txBody>
                  <a:tcPr marL="68580" marR="68580" marT="0" marB="0"/>
                </a:tc>
              </a:tr>
              <a:tr h="370840">
                <a:tc>
                  <a:txBody>
                    <a:bodyPr/>
                    <a:lstStyle/>
                    <a:p>
                      <a:pPr marL="0" marR="0">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5622</a:t>
                      </a:r>
                    </a:p>
                  </a:txBody>
                  <a:tcPr marL="68580" marR="68580" marT="0" marB="0"/>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Waste treatment and disposal</a:t>
                      </a:r>
                    </a:p>
                  </a:txBody>
                  <a:tcPr marL="68580" marR="68580" marT="0" marB="0"/>
                </a:tc>
              </a:tr>
            </a:tbl>
          </a:graphicData>
        </a:graphic>
      </p:graphicFrame>
      <p:sp>
        <p:nvSpPr>
          <p:cNvPr id="3" name="Title 2"/>
          <p:cNvSpPr>
            <a:spLocks noGrp="1"/>
          </p:cNvSpPr>
          <p:nvPr>
            <p:ph type="title"/>
          </p:nvPr>
        </p:nvSpPr>
        <p:spPr/>
        <p:txBody>
          <a:bodyPr/>
          <a:lstStyle/>
          <a:p>
            <a:r>
              <a:rPr lang="en-US" sz="3800" dirty="0" smtClean="0">
                <a:solidFill>
                  <a:srgbClr val="5B9BD5"/>
                </a:solidFill>
              </a:rPr>
              <a:t>     The Designated Industries…</a:t>
            </a:r>
            <a:endParaRPr lang="en-US" dirty="0"/>
          </a:p>
        </p:txBody>
      </p:sp>
    </p:spTree>
    <p:extLst>
      <p:ext uri="{BB962C8B-B14F-4D97-AF65-F5344CB8AC3E}">
        <p14:creationId xmlns:p14="http://schemas.microsoft.com/office/powerpoint/2010/main" val="1261411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73175300"/>
              </p:ext>
            </p:extLst>
          </p:nvPr>
        </p:nvGraphicFramePr>
        <p:xfrm>
          <a:off x="1562100" y="1825625"/>
          <a:ext cx="9791700" cy="4475480"/>
        </p:xfrm>
        <a:graphic>
          <a:graphicData uri="http://schemas.openxmlformats.org/drawingml/2006/table">
            <a:tbl>
              <a:tblPr firstRow="1" bandRow="1">
                <a:tableStyleId>{5C22544A-7EE6-4342-B048-85BDC9FD1C3A}</a:tableStyleId>
              </a:tblPr>
              <a:tblGrid>
                <a:gridCol w="895965"/>
                <a:gridCol w="8895735"/>
              </a:tblGrid>
              <a:tr h="370840">
                <a:tc>
                  <a:txBody>
                    <a:bodyPr/>
                    <a:lstStyle/>
                    <a:p>
                      <a:r>
                        <a:rPr lang="en-US" sz="2000" dirty="0" smtClean="0"/>
                        <a:t>NAICS</a:t>
                      </a:r>
                      <a:endParaRPr lang="en-US" sz="2000" dirty="0"/>
                    </a:p>
                  </a:txBody>
                  <a:tcPr/>
                </a:tc>
                <a:tc>
                  <a:txBody>
                    <a:bodyPr/>
                    <a:lstStyle/>
                    <a:p>
                      <a:r>
                        <a:rPr lang="en-US" sz="2000" dirty="0" smtClean="0"/>
                        <a:t>Industry</a:t>
                      </a:r>
                      <a:endParaRPr lang="en-US" sz="2000" dirty="0"/>
                    </a:p>
                  </a:txBody>
                  <a:tcPr/>
                </a:tc>
              </a:tr>
              <a:tr h="370840">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5629</a:t>
                      </a:r>
                    </a:p>
                  </a:txBody>
                  <a:tcPr marL="68580" marR="68580" marT="0" marB="0"/>
                </a:tc>
                <a:tc>
                  <a:txBody>
                    <a:bodyPr/>
                    <a:lstStyle/>
                    <a:p>
                      <a:pPr marL="0" marR="0">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Remediation and other waste management services</a:t>
                      </a:r>
                    </a:p>
                  </a:txBody>
                  <a:tcPr marL="68580" marR="68580" marT="0" marB="0"/>
                </a:tc>
              </a:tr>
              <a:tr h="370840">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6219</a:t>
                      </a:r>
                    </a:p>
                  </a:txBody>
                  <a:tcPr marL="68580" marR="68580" marT="0" marB="0"/>
                </a:tc>
                <a:tc>
                  <a:txBody>
                    <a:bodyPr/>
                    <a:lstStyle/>
                    <a:p>
                      <a:pPr marL="0" marR="0">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Other ambulatory health care services</a:t>
                      </a:r>
                    </a:p>
                  </a:txBody>
                  <a:tcPr marL="68580" marR="68580" marT="0" marB="0"/>
                </a:tc>
              </a:tr>
              <a:tr h="370840">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6221</a:t>
                      </a:r>
                    </a:p>
                  </a:txBody>
                  <a:tcPr marL="68580" marR="68580" marT="0" marB="0"/>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General medical and surgical hospitals</a:t>
                      </a:r>
                    </a:p>
                  </a:txBody>
                  <a:tcPr marL="68580" marR="68580" marT="0" marB="0"/>
                </a:tc>
              </a:tr>
              <a:tr h="370840">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6222</a:t>
                      </a:r>
                    </a:p>
                  </a:txBody>
                  <a:tcPr marL="68580" marR="68580" marT="0" marB="0"/>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Psychiatric and substance abuse hospitals</a:t>
                      </a:r>
                    </a:p>
                  </a:txBody>
                  <a:tcPr marL="68580" marR="68580" marT="0" marB="0"/>
                </a:tc>
              </a:tr>
              <a:tr h="370840">
                <a:tc>
                  <a:txBody>
                    <a:bodyPr/>
                    <a:lstStyle/>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6223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Specialty (except psychiatric and substance abuse) hospitals</a:t>
                      </a:r>
                    </a:p>
                  </a:txBody>
                  <a:tcPr marL="68580" marR="68580" marT="0" marB="0"/>
                </a:tc>
              </a:tr>
              <a:tr h="370840">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6231</a:t>
                      </a:r>
                    </a:p>
                  </a:txBody>
                  <a:tcPr marL="68580" marR="68580" marT="0" marB="0"/>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Nursing care facilities</a:t>
                      </a:r>
                    </a:p>
                  </a:txBody>
                  <a:tcPr marL="68580" marR="68580" marT="0" marB="0"/>
                </a:tc>
              </a:tr>
              <a:tr h="370840">
                <a:tc>
                  <a:txBody>
                    <a:bodyPr/>
                    <a:lstStyle/>
                    <a:p>
                      <a:pPr marL="0" marR="0">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6232</a:t>
                      </a:r>
                    </a:p>
                  </a:txBody>
                  <a:tcPr marL="68580" marR="68580" marT="0" marB="0"/>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Residential mental retardation, mental health and substance abuse facilities</a:t>
                      </a:r>
                    </a:p>
                  </a:txBody>
                  <a:tcPr marL="68580" marR="68580" marT="0" marB="0"/>
                </a:tc>
              </a:tr>
              <a:tr h="370840">
                <a:tc>
                  <a:txBody>
                    <a:bodyPr/>
                    <a:lstStyle/>
                    <a:p>
                      <a:pPr marL="0" marR="0">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6233</a:t>
                      </a:r>
                    </a:p>
                  </a:txBody>
                  <a:tcPr marL="68580" marR="68580" marT="0" marB="0"/>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Community care facilities for the elderly</a:t>
                      </a:r>
                    </a:p>
                  </a:txBody>
                  <a:tcPr marL="68580" marR="68580" marT="0" marB="0"/>
                </a:tc>
              </a:tr>
              <a:tr h="370840">
                <a:tc>
                  <a:txBody>
                    <a:bodyPr/>
                    <a:lstStyle/>
                    <a:p>
                      <a:pPr marL="0" marR="0">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6239</a:t>
                      </a:r>
                    </a:p>
                  </a:txBody>
                  <a:tcPr marL="68580" marR="68580" marT="0" marB="0"/>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Other residential care facilities</a:t>
                      </a:r>
                    </a:p>
                  </a:txBody>
                  <a:tcPr marL="68580" marR="68580" marT="0" marB="0"/>
                </a:tc>
              </a:tr>
              <a:tr h="370840">
                <a:tc>
                  <a:txBody>
                    <a:bodyPr/>
                    <a:lstStyle/>
                    <a:p>
                      <a:pPr marL="0" marR="0">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6242</a:t>
                      </a:r>
                    </a:p>
                  </a:txBody>
                  <a:tcPr marL="68580" marR="68580" marT="0" marB="0"/>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Community food and housing, and emergency and other relief services</a:t>
                      </a:r>
                    </a:p>
                  </a:txBody>
                  <a:tcPr marL="68580" marR="68580" marT="0" marB="0"/>
                </a:tc>
              </a:tr>
              <a:tr h="370840">
                <a:tc>
                  <a:txBody>
                    <a:bodyPr/>
                    <a:lstStyle/>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6243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Vocational rehabilitation services</a:t>
                      </a:r>
                    </a:p>
                  </a:txBody>
                  <a:tcPr marL="68580" marR="68580" marT="0" marB="0"/>
                </a:tc>
              </a:tr>
            </a:tbl>
          </a:graphicData>
        </a:graphic>
      </p:graphicFrame>
      <p:sp>
        <p:nvSpPr>
          <p:cNvPr id="3" name="Title 2"/>
          <p:cNvSpPr>
            <a:spLocks noGrp="1"/>
          </p:cNvSpPr>
          <p:nvPr>
            <p:ph type="title"/>
          </p:nvPr>
        </p:nvSpPr>
        <p:spPr/>
        <p:txBody>
          <a:bodyPr/>
          <a:lstStyle/>
          <a:p>
            <a:r>
              <a:rPr lang="en-US" sz="3800" dirty="0" smtClean="0">
                <a:solidFill>
                  <a:srgbClr val="5B9BD5"/>
                </a:solidFill>
              </a:rPr>
              <a:t>     The Designated Industries…</a:t>
            </a:r>
            <a:endParaRPr lang="en-US" dirty="0"/>
          </a:p>
        </p:txBody>
      </p:sp>
    </p:spTree>
    <p:extLst>
      <p:ext uri="{BB962C8B-B14F-4D97-AF65-F5344CB8AC3E}">
        <p14:creationId xmlns:p14="http://schemas.microsoft.com/office/powerpoint/2010/main" val="40915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128294" y="1825625"/>
            <a:ext cx="3225506" cy="4351338"/>
          </a:xfrm>
        </p:spPr>
      </p:pic>
      <p:sp>
        <p:nvSpPr>
          <p:cNvPr id="3" name="Content Placeholder 2"/>
          <p:cNvSpPr>
            <a:spLocks noGrp="1"/>
          </p:cNvSpPr>
          <p:nvPr>
            <p:ph sz="half" idx="1"/>
          </p:nvPr>
        </p:nvSpPr>
        <p:spPr>
          <a:xfrm>
            <a:off x="1569700" y="1825625"/>
            <a:ext cx="6364932" cy="4351338"/>
          </a:xfrm>
        </p:spPr>
        <p:txBody>
          <a:bodyPr>
            <a:normAutofit lnSpcReduction="10000"/>
          </a:bodyPr>
          <a:lstStyle/>
          <a:p>
            <a:r>
              <a:rPr lang="en-US" dirty="0" smtClean="0"/>
              <a:t>Issued May 11 and published May 12, 2016 with an effective date of August 10, 2016 and phased in data submission beginning 2017</a:t>
            </a:r>
          </a:p>
          <a:p>
            <a:pPr lvl="1"/>
            <a:r>
              <a:rPr lang="en-US" dirty="0" smtClean="0"/>
              <a:t>What does the rule cover</a:t>
            </a:r>
          </a:p>
          <a:p>
            <a:pPr lvl="1"/>
            <a:r>
              <a:rPr lang="en-US" dirty="0" smtClean="0"/>
              <a:t>Who has to report</a:t>
            </a:r>
          </a:p>
          <a:p>
            <a:pPr lvl="1"/>
            <a:r>
              <a:rPr lang="en-US" dirty="0" smtClean="0"/>
              <a:t>What has to be reported</a:t>
            </a:r>
          </a:p>
          <a:p>
            <a:pPr lvl="1"/>
            <a:r>
              <a:rPr lang="en-US" dirty="0" smtClean="0"/>
              <a:t>Related issues:</a:t>
            </a:r>
          </a:p>
          <a:p>
            <a:pPr lvl="2"/>
            <a:r>
              <a:rPr lang="en-US" dirty="0" smtClean="0"/>
              <a:t>Discrimination and OSHA citations</a:t>
            </a:r>
          </a:p>
          <a:p>
            <a:pPr lvl="2"/>
            <a:r>
              <a:rPr lang="en-US" dirty="0" smtClean="0"/>
              <a:t>Post Incident Drug Testing</a:t>
            </a:r>
          </a:p>
          <a:p>
            <a:pPr lvl="2"/>
            <a:r>
              <a:rPr lang="en-US" dirty="0" smtClean="0"/>
              <a:t>Incentive Programs</a:t>
            </a:r>
            <a:endParaRPr lang="en-US" dirty="0"/>
          </a:p>
        </p:txBody>
      </p:sp>
      <p:sp>
        <p:nvSpPr>
          <p:cNvPr id="4" name="Title 3"/>
          <p:cNvSpPr>
            <a:spLocks noGrp="1"/>
          </p:cNvSpPr>
          <p:nvPr>
            <p:ph type="title"/>
          </p:nvPr>
        </p:nvSpPr>
        <p:spPr/>
        <p:txBody>
          <a:bodyPr>
            <a:noAutofit/>
          </a:bodyPr>
          <a:lstStyle/>
          <a:p>
            <a:r>
              <a:rPr lang="en-US" sz="4800" dirty="0">
                <a:solidFill>
                  <a:srgbClr val="5B9BD5"/>
                </a:solidFill>
              </a:rPr>
              <a:t>Improved Tracking of Workplace Injuries and Illness</a:t>
            </a:r>
            <a:endParaRPr lang="en-US" sz="4800" dirty="0"/>
          </a:p>
        </p:txBody>
      </p:sp>
    </p:spTree>
    <p:extLst>
      <p:ext uri="{BB962C8B-B14F-4D97-AF65-F5344CB8AC3E}">
        <p14:creationId xmlns:p14="http://schemas.microsoft.com/office/powerpoint/2010/main" val="13308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2618452"/>
              </p:ext>
            </p:extLst>
          </p:nvPr>
        </p:nvGraphicFramePr>
        <p:xfrm>
          <a:off x="1562100" y="1690688"/>
          <a:ext cx="9791700" cy="4756912"/>
        </p:xfrm>
        <a:graphic>
          <a:graphicData uri="http://schemas.openxmlformats.org/drawingml/2006/table">
            <a:tbl>
              <a:tblPr firstRow="1" bandRow="1">
                <a:tableStyleId>{5C22544A-7EE6-4342-B048-85BDC9FD1C3A}</a:tableStyleId>
              </a:tblPr>
              <a:tblGrid>
                <a:gridCol w="886132"/>
                <a:gridCol w="8905568"/>
              </a:tblGrid>
              <a:tr h="370840">
                <a:tc>
                  <a:txBody>
                    <a:bodyPr/>
                    <a:lstStyle/>
                    <a:p>
                      <a:r>
                        <a:rPr lang="en-US" sz="2000" dirty="0" smtClean="0"/>
                        <a:t>NAICS</a:t>
                      </a:r>
                      <a:endParaRPr lang="en-US" sz="2000" dirty="0"/>
                    </a:p>
                  </a:txBody>
                  <a:tcPr/>
                </a:tc>
                <a:tc>
                  <a:txBody>
                    <a:bodyPr/>
                    <a:lstStyle/>
                    <a:p>
                      <a:r>
                        <a:rPr lang="en-US" sz="2000" dirty="0" smtClean="0"/>
                        <a:t>Industry</a:t>
                      </a:r>
                      <a:endParaRPr lang="en-US" sz="2000" dirty="0"/>
                    </a:p>
                  </a:txBody>
                  <a:tcPr/>
                </a:tc>
              </a:tr>
              <a:tr h="370840">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7111</a:t>
                      </a:r>
                    </a:p>
                  </a:txBody>
                  <a:tcPr marL="68580" marR="68580" marT="0" marB="0"/>
                </a:tc>
                <a:tc>
                  <a:txBody>
                    <a:bodyPr/>
                    <a:lstStyle/>
                    <a:p>
                      <a:pPr marL="0" marR="0">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Performing arts companies</a:t>
                      </a:r>
                    </a:p>
                  </a:txBody>
                  <a:tcPr marL="68580" marR="68580" marT="0" marB="0"/>
                </a:tc>
              </a:tr>
              <a:tr h="370840">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7112</a:t>
                      </a:r>
                    </a:p>
                  </a:txBody>
                  <a:tcPr marL="68580" marR="68580" marT="0" marB="0"/>
                </a:tc>
                <a:tc>
                  <a:txBody>
                    <a:bodyPr/>
                    <a:lstStyle/>
                    <a:p>
                      <a:pPr marL="0" marR="0">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Spectator sports</a:t>
                      </a:r>
                    </a:p>
                  </a:txBody>
                  <a:tcPr marL="68580" marR="68580" marT="0" marB="0"/>
                </a:tc>
              </a:tr>
              <a:tr h="370840">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7121</a:t>
                      </a:r>
                    </a:p>
                  </a:txBody>
                  <a:tcPr marL="68580" marR="68580" marT="0" marB="0"/>
                </a:tc>
                <a:tc>
                  <a:txBody>
                    <a:bodyPr/>
                    <a:lstStyle/>
                    <a:p>
                      <a:pPr marL="0" marR="0">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Museums, historical sites, and similar institutions</a:t>
                      </a:r>
                    </a:p>
                  </a:txBody>
                  <a:tcPr marL="68580" marR="68580" marT="0" marB="0"/>
                </a:tc>
              </a:tr>
              <a:tr h="370840">
                <a:tc>
                  <a:txBody>
                    <a:bodyPr/>
                    <a:lstStyle/>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7131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Amusement parks and arcades</a:t>
                      </a:r>
                    </a:p>
                  </a:txBody>
                  <a:tcPr marL="68580" marR="68580" marT="0" marB="0"/>
                </a:tc>
              </a:tr>
              <a:tr h="370840">
                <a:tc>
                  <a:txBody>
                    <a:bodyPr/>
                    <a:lstStyle/>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7132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Gambling industries</a:t>
                      </a:r>
                    </a:p>
                  </a:txBody>
                  <a:tcPr marL="68580" marR="68580" marT="0" marB="0"/>
                </a:tc>
              </a:tr>
              <a:tr h="370840">
                <a:tc>
                  <a:txBody>
                    <a:bodyPr/>
                    <a:lstStyle/>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7211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Traveler accommodation</a:t>
                      </a:r>
                    </a:p>
                  </a:txBody>
                  <a:tcPr marL="68580" marR="68580" marT="0" marB="0"/>
                </a:tc>
              </a:tr>
              <a:tr h="370840">
                <a:tc>
                  <a:txBody>
                    <a:bodyPr/>
                    <a:lstStyle/>
                    <a:p>
                      <a:pPr marL="0" marR="0">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7212</a:t>
                      </a:r>
                    </a:p>
                  </a:txBody>
                  <a:tcPr marL="68580" marR="68580" marT="0" marB="0"/>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RV (recreational vehicle) parks and recreational camps</a:t>
                      </a:r>
                    </a:p>
                  </a:txBody>
                  <a:tcPr marL="68580" marR="68580" marT="0" marB="0"/>
                </a:tc>
              </a:tr>
              <a:tr h="370840">
                <a:tc>
                  <a:txBody>
                    <a:bodyPr/>
                    <a:lstStyle/>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7213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Rooming and boarding houses</a:t>
                      </a:r>
                    </a:p>
                  </a:txBody>
                  <a:tcPr marL="68580" marR="68580" marT="0" marB="0"/>
                </a:tc>
              </a:tr>
              <a:tr h="370840">
                <a:tc>
                  <a:txBody>
                    <a:bodyPr/>
                    <a:lstStyle/>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7223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Special food services</a:t>
                      </a:r>
                    </a:p>
                  </a:txBody>
                  <a:tcPr marL="68580" marR="68580" marT="0" marB="0"/>
                </a:tc>
              </a:tr>
              <a:tr h="370840">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8113</a:t>
                      </a:r>
                    </a:p>
                  </a:txBody>
                  <a:tcPr marL="68580" marR="68580" marT="0" marB="0"/>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Commercial and industrial machinery and equipment (except automotive and electronic) repair and maintenance</a:t>
                      </a:r>
                    </a:p>
                  </a:txBody>
                  <a:tcPr marL="68580" marR="68580" marT="0" marB="0"/>
                </a:tc>
              </a:tr>
              <a:tr h="370840">
                <a:tc>
                  <a:txBody>
                    <a:bodyPr/>
                    <a:lstStyle/>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8123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Dry-cleaning and laundry services</a:t>
                      </a:r>
                    </a:p>
                  </a:txBody>
                  <a:tcPr marL="68580" marR="68580" marT="0" marB="0"/>
                </a:tc>
              </a:tr>
            </a:tbl>
          </a:graphicData>
        </a:graphic>
      </p:graphicFrame>
      <p:sp>
        <p:nvSpPr>
          <p:cNvPr id="3" name="Title 2"/>
          <p:cNvSpPr>
            <a:spLocks noGrp="1"/>
          </p:cNvSpPr>
          <p:nvPr>
            <p:ph type="title"/>
          </p:nvPr>
        </p:nvSpPr>
        <p:spPr/>
        <p:txBody>
          <a:bodyPr/>
          <a:lstStyle/>
          <a:p>
            <a:r>
              <a:rPr lang="en-US" sz="3800" dirty="0" smtClean="0">
                <a:solidFill>
                  <a:srgbClr val="5B9BD5"/>
                </a:solidFill>
              </a:rPr>
              <a:t>     The Designated Industries…</a:t>
            </a:r>
            <a:endParaRPr lang="en-US" dirty="0"/>
          </a:p>
        </p:txBody>
      </p:sp>
    </p:spTree>
    <p:extLst>
      <p:ext uri="{BB962C8B-B14F-4D97-AF65-F5344CB8AC3E}">
        <p14:creationId xmlns:p14="http://schemas.microsoft.com/office/powerpoint/2010/main" val="3445010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Establishments with 250 employees will be required to electronically submit their OSHA 300, 301, and 300A annually</a:t>
            </a:r>
          </a:p>
          <a:p>
            <a:pPr lvl="1"/>
            <a:r>
              <a:rPr lang="en-US" dirty="0" smtClean="0"/>
              <a:t>Not related to whether they are a ‘high hazard’ or a ‘low hazard’ industry. It’s size based…</a:t>
            </a:r>
            <a:endParaRPr lang="en-US" dirty="0"/>
          </a:p>
        </p:txBody>
      </p:sp>
      <p:sp>
        <p:nvSpPr>
          <p:cNvPr id="3" name="Title 2"/>
          <p:cNvSpPr>
            <a:spLocks noGrp="1"/>
          </p:cNvSpPr>
          <p:nvPr>
            <p:ph type="title"/>
          </p:nvPr>
        </p:nvSpPr>
        <p:spPr/>
        <p:txBody>
          <a:bodyPr/>
          <a:lstStyle/>
          <a:p>
            <a:r>
              <a:rPr lang="en-US" sz="4000" dirty="0">
                <a:solidFill>
                  <a:srgbClr val="5B9BD5"/>
                </a:solidFill>
              </a:rPr>
              <a:t>Who Submits Injury and Illness Records</a:t>
            </a:r>
            <a:endParaRPr lang="en-US" dirty="0"/>
          </a:p>
        </p:txBody>
      </p:sp>
    </p:spTree>
    <p:extLst>
      <p:ext uri="{BB962C8B-B14F-4D97-AF65-F5344CB8AC3E}">
        <p14:creationId xmlns:p14="http://schemas.microsoft.com/office/powerpoint/2010/main" val="3667854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a:solidFill>
                  <a:srgbClr val="5B9BD5"/>
                </a:solidFill>
              </a:rPr>
              <a:t>Who Submits Injury and Illness Records</a:t>
            </a:r>
            <a:endParaRPr lang="en-US" dirty="0"/>
          </a:p>
        </p:txBody>
      </p:sp>
      <p:graphicFrame>
        <p:nvGraphicFramePr>
          <p:cNvPr id="11" name="Content Placeholder 10"/>
          <p:cNvGraphicFramePr>
            <a:graphicFrameLocks noGrp="1"/>
          </p:cNvGraphicFramePr>
          <p:nvPr>
            <p:ph sz="half" idx="2"/>
            <p:extLst>
              <p:ext uri="{D42A27DB-BD31-4B8C-83A1-F6EECF244321}">
                <p14:modId xmlns:p14="http://schemas.microsoft.com/office/powerpoint/2010/main" val="140870746"/>
              </p:ext>
            </p:extLst>
          </p:nvPr>
        </p:nvGraphicFramePr>
        <p:xfrm>
          <a:off x="5161935" y="1933780"/>
          <a:ext cx="6191865" cy="2284641"/>
        </p:xfrm>
        <a:graphic>
          <a:graphicData uri="http://schemas.openxmlformats.org/drawingml/2006/table">
            <a:tbl>
              <a:tblPr firstRow="1" bandRow="1">
                <a:tableStyleId>{5C22544A-7EE6-4342-B048-85BDC9FD1C3A}</a:tableStyleId>
              </a:tblPr>
              <a:tblGrid>
                <a:gridCol w="1189704"/>
                <a:gridCol w="1956619"/>
                <a:gridCol w="1602658"/>
                <a:gridCol w="1442884"/>
              </a:tblGrid>
              <a:tr h="1055229">
                <a:tc>
                  <a:txBody>
                    <a:bodyPr/>
                    <a:lstStyle/>
                    <a:p>
                      <a:pPr algn="ctr"/>
                      <a:endParaRPr lang="en-US" sz="1600" dirty="0" smtClean="0"/>
                    </a:p>
                    <a:p>
                      <a:pPr algn="ctr"/>
                      <a:r>
                        <a:rPr lang="en-US" sz="1600" dirty="0" smtClean="0"/>
                        <a:t>Submission</a:t>
                      </a:r>
                      <a:r>
                        <a:rPr lang="en-US" sz="1600" baseline="0" dirty="0" smtClean="0"/>
                        <a:t> Year</a:t>
                      </a:r>
                      <a:endParaRPr lang="en-US" sz="1600" dirty="0"/>
                    </a:p>
                  </a:txBody>
                  <a:tcPr/>
                </a:tc>
                <a:tc>
                  <a:txBody>
                    <a:bodyPr/>
                    <a:lstStyle/>
                    <a:p>
                      <a:pPr algn="ctr"/>
                      <a:r>
                        <a:rPr lang="en-US" sz="1600" dirty="0" smtClean="0"/>
                        <a:t>Establishments With 250 or More Employees</a:t>
                      </a:r>
                      <a:endParaRPr lang="en-US" sz="1600" dirty="0"/>
                    </a:p>
                  </a:txBody>
                  <a:tcPr/>
                </a:tc>
                <a:tc>
                  <a:txBody>
                    <a:bodyPr/>
                    <a:lstStyle/>
                    <a:p>
                      <a:pPr algn="ctr"/>
                      <a:r>
                        <a:rPr lang="en-US" sz="1600" dirty="0" smtClean="0"/>
                        <a:t>Establishments With 20-249 Employees</a:t>
                      </a:r>
                      <a:endParaRPr lang="en-US" sz="1600" dirty="0"/>
                    </a:p>
                  </a:txBody>
                  <a:tcPr/>
                </a:tc>
                <a:tc>
                  <a:txBody>
                    <a:bodyPr/>
                    <a:lstStyle/>
                    <a:p>
                      <a:pPr algn="ctr"/>
                      <a:endParaRPr lang="en-US" sz="1600" dirty="0" smtClean="0"/>
                    </a:p>
                    <a:p>
                      <a:pPr algn="ctr"/>
                      <a:r>
                        <a:rPr lang="en-US" sz="1600" dirty="0" smtClean="0"/>
                        <a:t>Submission Deadline</a:t>
                      </a:r>
                      <a:endParaRPr lang="en-US" sz="1600" dirty="0"/>
                    </a:p>
                  </a:txBody>
                  <a:tcPr/>
                </a:tc>
              </a:tr>
              <a:tr h="433000">
                <a:tc>
                  <a:txBody>
                    <a:bodyPr/>
                    <a:lstStyle/>
                    <a:p>
                      <a:r>
                        <a:rPr lang="en-US" sz="1600" dirty="0" smtClean="0"/>
                        <a:t>2017</a:t>
                      </a:r>
                      <a:endParaRPr lang="en-US" sz="1600" dirty="0"/>
                    </a:p>
                  </a:txBody>
                  <a:tcPr/>
                </a:tc>
                <a:tc>
                  <a:txBody>
                    <a:bodyPr/>
                    <a:lstStyle/>
                    <a:p>
                      <a:r>
                        <a:rPr lang="en-US" sz="1600" dirty="0" smtClean="0"/>
                        <a:t>Form 300A</a:t>
                      </a:r>
                      <a:endParaRPr lang="en-US" sz="1600" dirty="0"/>
                    </a:p>
                  </a:txBody>
                  <a:tcPr/>
                </a:tc>
                <a:tc>
                  <a:txBody>
                    <a:bodyPr/>
                    <a:lstStyle/>
                    <a:p>
                      <a:r>
                        <a:rPr lang="en-US" sz="1600" dirty="0" smtClean="0"/>
                        <a:t>Form 300A</a:t>
                      </a:r>
                      <a:endParaRPr lang="en-US" sz="1600" dirty="0"/>
                    </a:p>
                  </a:txBody>
                  <a:tcPr/>
                </a:tc>
                <a:tc>
                  <a:txBody>
                    <a:bodyPr/>
                    <a:lstStyle/>
                    <a:p>
                      <a:r>
                        <a:rPr lang="en-US" sz="1600" dirty="0" smtClean="0"/>
                        <a:t>    July 1, 2017</a:t>
                      </a:r>
                      <a:endParaRPr lang="en-US" sz="1600" dirty="0"/>
                    </a:p>
                  </a:txBody>
                  <a:tcPr/>
                </a:tc>
              </a:tr>
              <a:tr h="393290">
                <a:tc>
                  <a:txBody>
                    <a:bodyPr/>
                    <a:lstStyle/>
                    <a:p>
                      <a:r>
                        <a:rPr lang="en-US" sz="1600" dirty="0" smtClean="0"/>
                        <a:t>2018</a:t>
                      </a:r>
                      <a:endParaRPr lang="en-US" sz="1600" dirty="0"/>
                    </a:p>
                  </a:txBody>
                  <a:tcPr/>
                </a:tc>
                <a:tc>
                  <a:txBody>
                    <a:bodyPr/>
                    <a:lstStyle/>
                    <a:p>
                      <a:r>
                        <a:rPr lang="en-US" sz="1600" dirty="0" smtClean="0"/>
                        <a:t>Form 300A, 300, 301</a:t>
                      </a:r>
                      <a:endParaRPr lang="en-US" sz="1600" dirty="0"/>
                    </a:p>
                  </a:txBody>
                  <a:tcPr/>
                </a:tc>
                <a:tc>
                  <a:txBody>
                    <a:bodyPr/>
                    <a:lstStyle/>
                    <a:p>
                      <a:r>
                        <a:rPr lang="en-US" sz="1600" dirty="0" smtClean="0"/>
                        <a:t>Form 300A</a:t>
                      </a:r>
                      <a:endParaRPr lang="en-US" sz="1600" dirty="0"/>
                    </a:p>
                  </a:txBody>
                  <a:tcPr/>
                </a:tc>
                <a:tc>
                  <a:txBody>
                    <a:bodyPr/>
                    <a:lstStyle/>
                    <a:p>
                      <a:r>
                        <a:rPr lang="en-US" sz="1600" dirty="0" smtClean="0"/>
                        <a:t>    July 1, 2018</a:t>
                      </a:r>
                      <a:endParaRPr lang="en-US" sz="1600" dirty="0"/>
                    </a:p>
                  </a:txBody>
                  <a:tcPr/>
                </a:tc>
              </a:tr>
              <a:tr h="403122">
                <a:tc>
                  <a:txBody>
                    <a:bodyPr/>
                    <a:lstStyle/>
                    <a:p>
                      <a:r>
                        <a:rPr lang="en-US" sz="1600" dirty="0" smtClean="0"/>
                        <a:t>2019</a:t>
                      </a:r>
                      <a:endParaRPr lang="en-US" sz="1600" dirty="0"/>
                    </a:p>
                  </a:txBody>
                  <a:tcPr/>
                </a:tc>
                <a:tc>
                  <a:txBody>
                    <a:bodyPr/>
                    <a:lstStyle/>
                    <a:p>
                      <a:r>
                        <a:rPr lang="en-US" sz="1600" dirty="0" smtClean="0"/>
                        <a:t>Form 300A, 300, 301</a:t>
                      </a:r>
                      <a:endParaRPr lang="en-US" sz="1600" dirty="0"/>
                    </a:p>
                  </a:txBody>
                  <a:tcPr/>
                </a:tc>
                <a:tc>
                  <a:txBody>
                    <a:bodyPr/>
                    <a:lstStyle/>
                    <a:p>
                      <a:r>
                        <a:rPr lang="en-US" sz="1600" dirty="0" smtClean="0"/>
                        <a:t>Form 300A</a:t>
                      </a:r>
                      <a:endParaRPr lang="en-US" sz="1600" dirty="0"/>
                    </a:p>
                  </a:txBody>
                  <a:tcPr/>
                </a:tc>
                <a:tc>
                  <a:txBody>
                    <a:bodyPr/>
                    <a:lstStyle/>
                    <a:p>
                      <a:r>
                        <a:rPr lang="en-US" sz="1600" dirty="0" smtClean="0"/>
                        <a:t>March 2, 2019</a:t>
                      </a:r>
                      <a:endParaRPr lang="en-US" sz="1600" dirty="0"/>
                    </a:p>
                  </a:txBody>
                  <a:tcPr/>
                </a:tc>
              </a:tr>
            </a:tbl>
          </a:graphicData>
        </a:graphic>
      </p:graphicFrame>
      <p:sp>
        <p:nvSpPr>
          <p:cNvPr id="12" name="Content Placeholder 11"/>
          <p:cNvSpPr>
            <a:spLocks noGrp="1"/>
          </p:cNvSpPr>
          <p:nvPr>
            <p:ph sz="half" idx="1"/>
          </p:nvPr>
        </p:nvSpPr>
        <p:spPr>
          <a:xfrm>
            <a:off x="1569699" y="1825625"/>
            <a:ext cx="3592236" cy="4351338"/>
          </a:xfrm>
        </p:spPr>
        <p:txBody>
          <a:bodyPr>
            <a:normAutofit/>
          </a:bodyPr>
          <a:lstStyle/>
          <a:p>
            <a:r>
              <a:rPr lang="en-US" dirty="0"/>
              <a:t>There will be a phase in period starting in January 2017</a:t>
            </a:r>
            <a:r>
              <a:rPr lang="en-US" dirty="0" smtClean="0"/>
              <a:t>…</a:t>
            </a:r>
          </a:p>
          <a:p>
            <a:endParaRPr lang="en-US" dirty="0"/>
          </a:p>
          <a:p>
            <a:r>
              <a:rPr lang="en-US" dirty="0" smtClean="0"/>
              <a:t>Beginning 2019 the submission deadline changes from July 1st to March 2nd</a:t>
            </a:r>
            <a:endParaRPr lang="en-US" dirty="0"/>
          </a:p>
          <a:p>
            <a:endParaRPr lang="en-US" dirty="0"/>
          </a:p>
        </p:txBody>
      </p:sp>
    </p:spTree>
    <p:extLst>
      <p:ext uri="{BB962C8B-B14F-4D97-AF65-F5344CB8AC3E}">
        <p14:creationId xmlns:p14="http://schemas.microsoft.com/office/powerpoint/2010/main" val="2300861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Some of the submitted information will be available for public viewing through the OSHA website</a:t>
            </a:r>
          </a:p>
          <a:p>
            <a:r>
              <a:rPr lang="en-US" dirty="0" smtClean="0"/>
              <a:t>Software will be used to scrub any PII that may be entered into a publically available field</a:t>
            </a:r>
            <a:endParaRPr lang="en-US" dirty="0"/>
          </a:p>
        </p:txBody>
      </p:sp>
      <p:sp>
        <p:nvSpPr>
          <p:cNvPr id="4" name="Title 3"/>
          <p:cNvSpPr>
            <a:spLocks noGrp="1"/>
          </p:cNvSpPr>
          <p:nvPr>
            <p:ph type="title"/>
          </p:nvPr>
        </p:nvSpPr>
        <p:spPr/>
        <p:txBody>
          <a:bodyPr/>
          <a:lstStyle/>
          <a:p>
            <a:r>
              <a:rPr lang="en-US" dirty="0" smtClean="0"/>
              <a:t>Publicly Available</a:t>
            </a:r>
            <a:endParaRPr lang="en-US" dirty="0"/>
          </a:p>
        </p:txBody>
      </p:sp>
    </p:spTree>
    <p:extLst>
      <p:ext uri="{BB962C8B-B14F-4D97-AF65-F5344CB8AC3E}">
        <p14:creationId xmlns:p14="http://schemas.microsoft.com/office/powerpoint/2010/main" val="62126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268361" y="830247"/>
            <a:ext cx="9763433" cy="5324748"/>
          </a:xfrm>
        </p:spPr>
      </p:pic>
      <p:sp>
        <p:nvSpPr>
          <p:cNvPr id="5" name="TextBox 4"/>
          <p:cNvSpPr txBox="1"/>
          <p:nvPr/>
        </p:nvSpPr>
        <p:spPr>
          <a:xfrm>
            <a:off x="3362633" y="6289876"/>
            <a:ext cx="6392006" cy="369332"/>
          </a:xfrm>
          <a:prstGeom prst="rect">
            <a:avLst/>
          </a:prstGeom>
          <a:noFill/>
          <a:ln>
            <a:solidFill>
              <a:schemeClr val="tx1"/>
            </a:solidFill>
          </a:ln>
        </p:spPr>
        <p:txBody>
          <a:bodyPr wrap="none" rtlCol="0" anchor="ctr" anchorCtr="1">
            <a:spAutoFit/>
          </a:bodyPr>
          <a:lstStyle/>
          <a:p>
            <a:r>
              <a:rPr lang="en-US" dirty="0" smtClean="0">
                <a:solidFill>
                  <a:srgbClr val="FF0000"/>
                </a:solidFill>
              </a:rPr>
              <a:t>Not Collected</a:t>
            </a:r>
            <a:r>
              <a:rPr lang="en-US" dirty="0" smtClean="0"/>
              <a:t>   </a:t>
            </a:r>
            <a:r>
              <a:rPr lang="en-US" dirty="0" smtClean="0">
                <a:solidFill>
                  <a:srgbClr val="FFFF00"/>
                </a:solidFill>
              </a:rPr>
              <a:t>Collected Public Access</a:t>
            </a:r>
            <a:r>
              <a:rPr lang="en-US" dirty="0" smtClean="0"/>
              <a:t>   </a:t>
            </a:r>
            <a:r>
              <a:rPr lang="en-US" dirty="0" smtClean="0">
                <a:solidFill>
                  <a:srgbClr val="FF6600"/>
                </a:solidFill>
              </a:rPr>
              <a:t>Collected No Public Access</a:t>
            </a:r>
            <a:endParaRPr lang="en-US" dirty="0">
              <a:solidFill>
                <a:srgbClr val="FF6600"/>
              </a:solidFill>
            </a:endParaRPr>
          </a:p>
        </p:txBody>
      </p:sp>
    </p:spTree>
    <p:extLst>
      <p:ext uri="{BB962C8B-B14F-4D97-AF65-F5344CB8AC3E}">
        <p14:creationId xmlns:p14="http://schemas.microsoft.com/office/powerpoint/2010/main" val="238426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9368" y="816076"/>
            <a:ext cx="9838917" cy="5322003"/>
          </a:xfrm>
          <a:prstGeom prst="rect">
            <a:avLst/>
          </a:prstGeom>
        </p:spPr>
      </p:pic>
      <p:sp>
        <p:nvSpPr>
          <p:cNvPr id="10" name="TextBox 9"/>
          <p:cNvSpPr txBox="1"/>
          <p:nvPr/>
        </p:nvSpPr>
        <p:spPr>
          <a:xfrm>
            <a:off x="3362633" y="6289876"/>
            <a:ext cx="6392006" cy="369332"/>
          </a:xfrm>
          <a:prstGeom prst="rect">
            <a:avLst/>
          </a:prstGeom>
          <a:noFill/>
          <a:ln>
            <a:solidFill>
              <a:schemeClr val="tx1"/>
            </a:solidFill>
          </a:ln>
        </p:spPr>
        <p:txBody>
          <a:bodyPr wrap="none" rtlCol="0" anchor="ctr" anchorCtr="1">
            <a:spAutoFit/>
          </a:bodyPr>
          <a:lstStyle/>
          <a:p>
            <a:r>
              <a:rPr lang="en-US" dirty="0" smtClean="0">
                <a:solidFill>
                  <a:srgbClr val="FF0000"/>
                </a:solidFill>
              </a:rPr>
              <a:t>Not Collected</a:t>
            </a:r>
            <a:r>
              <a:rPr lang="en-US" dirty="0" smtClean="0"/>
              <a:t>   </a:t>
            </a:r>
            <a:r>
              <a:rPr lang="en-US" dirty="0" smtClean="0">
                <a:solidFill>
                  <a:srgbClr val="FFFF00"/>
                </a:solidFill>
              </a:rPr>
              <a:t>Collected Public Access</a:t>
            </a:r>
            <a:r>
              <a:rPr lang="en-US" dirty="0" smtClean="0"/>
              <a:t>   </a:t>
            </a:r>
            <a:r>
              <a:rPr lang="en-US" dirty="0" smtClean="0">
                <a:solidFill>
                  <a:srgbClr val="FF6600"/>
                </a:solidFill>
              </a:rPr>
              <a:t>Collected No Public Access</a:t>
            </a:r>
            <a:endParaRPr lang="en-US" dirty="0">
              <a:solidFill>
                <a:srgbClr val="FF6600"/>
              </a:solidFill>
            </a:endParaRPr>
          </a:p>
        </p:txBody>
      </p:sp>
    </p:spTree>
    <p:extLst>
      <p:ext uri="{BB962C8B-B14F-4D97-AF65-F5344CB8AC3E}">
        <p14:creationId xmlns:p14="http://schemas.microsoft.com/office/powerpoint/2010/main" val="257021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7858" y="785582"/>
            <a:ext cx="9684015" cy="5359577"/>
          </a:xfrm>
          <a:prstGeom prst="rect">
            <a:avLst/>
          </a:prstGeom>
        </p:spPr>
      </p:pic>
      <p:sp>
        <p:nvSpPr>
          <p:cNvPr id="5" name="TextBox 4"/>
          <p:cNvSpPr txBox="1"/>
          <p:nvPr/>
        </p:nvSpPr>
        <p:spPr>
          <a:xfrm>
            <a:off x="3362633" y="6289876"/>
            <a:ext cx="6392006" cy="369332"/>
          </a:xfrm>
          <a:prstGeom prst="rect">
            <a:avLst/>
          </a:prstGeom>
          <a:noFill/>
          <a:ln>
            <a:solidFill>
              <a:schemeClr val="tx1"/>
            </a:solidFill>
          </a:ln>
        </p:spPr>
        <p:txBody>
          <a:bodyPr wrap="none" rtlCol="0" anchor="ctr" anchorCtr="1">
            <a:spAutoFit/>
          </a:bodyPr>
          <a:lstStyle/>
          <a:p>
            <a:r>
              <a:rPr lang="en-US" dirty="0" smtClean="0">
                <a:solidFill>
                  <a:srgbClr val="FF0000"/>
                </a:solidFill>
              </a:rPr>
              <a:t>Not Collected</a:t>
            </a:r>
            <a:r>
              <a:rPr lang="en-US" dirty="0" smtClean="0"/>
              <a:t>   </a:t>
            </a:r>
            <a:r>
              <a:rPr lang="en-US" dirty="0" smtClean="0">
                <a:solidFill>
                  <a:srgbClr val="FFFF00"/>
                </a:solidFill>
              </a:rPr>
              <a:t>Collected Public Access</a:t>
            </a:r>
            <a:r>
              <a:rPr lang="en-US" dirty="0" smtClean="0"/>
              <a:t>   </a:t>
            </a:r>
            <a:r>
              <a:rPr lang="en-US" dirty="0" smtClean="0">
                <a:solidFill>
                  <a:srgbClr val="FF6600"/>
                </a:solidFill>
              </a:rPr>
              <a:t>Collected No Public Access</a:t>
            </a:r>
            <a:endParaRPr lang="en-US" dirty="0">
              <a:solidFill>
                <a:srgbClr val="FF6600"/>
              </a:solidFill>
            </a:endParaRPr>
          </a:p>
        </p:txBody>
      </p:sp>
      <p:sp>
        <p:nvSpPr>
          <p:cNvPr id="6" name="Frame 5"/>
          <p:cNvSpPr/>
          <p:nvPr/>
        </p:nvSpPr>
        <p:spPr>
          <a:xfrm>
            <a:off x="1297858" y="4945626"/>
            <a:ext cx="2703871" cy="1022555"/>
          </a:xfrm>
          <a:prstGeom prst="frame">
            <a:avLst>
              <a:gd name="adj1" fmla="val 5283"/>
            </a:avLst>
          </a:prstGeom>
          <a:solidFill>
            <a:schemeClr val="tx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solidFill>
                <a:schemeClr val="tx1"/>
              </a:solidFill>
            </a:endParaRPr>
          </a:p>
        </p:txBody>
      </p:sp>
      <p:sp>
        <p:nvSpPr>
          <p:cNvPr id="7" name="TextBox 6"/>
          <p:cNvSpPr txBox="1"/>
          <p:nvPr/>
        </p:nvSpPr>
        <p:spPr>
          <a:xfrm>
            <a:off x="1744320" y="5227784"/>
            <a:ext cx="1810945" cy="307777"/>
          </a:xfrm>
          <a:prstGeom prst="rect">
            <a:avLst/>
          </a:prstGeom>
          <a:noFill/>
          <a:ln>
            <a:solidFill>
              <a:schemeClr val="bg2"/>
            </a:solidFill>
          </a:ln>
        </p:spPr>
        <p:txBody>
          <a:bodyPr wrap="none" rtlCol="0" anchor="ctr" anchorCtr="1">
            <a:spAutoFit/>
          </a:bodyPr>
          <a:lstStyle/>
          <a:p>
            <a:r>
              <a:rPr lang="en-US" sz="1400" dirty="0" smtClean="0"/>
              <a:t>Unknown at This Time</a:t>
            </a:r>
            <a:endParaRPr lang="en-US" sz="1400" dirty="0"/>
          </a:p>
        </p:txBody>
      </p:sp>
    </p:spTree>
    <p:extLst>
      <p:ext uri="{BB962C8B-B14F-4D97-AF65-F5344CB8AC3E}">
        <p14:creationId xmlns:p14="http://schemas.microsoft.com/office/powerpoint/2010/main" val="429738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583561" y="1825624"/>
            <a:ext cx="2770239" cy="3515771"/>
          </a:xfrm>
        </p:spPr>
      </p:pic>
      <p:sp>
        <p:nvSpPr>
          <p:cNvPr id="3" name="Content Placeholder 2"/>
          <p:cNvSpPr>
            <a:spLocks noGrp="1"/>
          </p:cNvSpPr>
          <p:nvPr>
            <p:ph sz="half" idx="1"/>
          </p:nvPr>
        </p:nvSpPr>
        <p:spPr>
          <a:xfrm>
            <a:off x="1569700" y="1825625"/>
            <a:ext cx="6817216" cy="4351338"/>
          </a:xfrm>
        </p:spPr>
        <p:txBody>
          <a:bodyPr/>
          <a:lstStyle/>
          <a:p>
            <a:r>
              <a:rPr lang="en-US" dirty="0" smtClean="0"/>
              <a:t>OSHA 300 Logs are updated for five years… However, the system will be designed to allow updates to the electronically submitted Forms but updates </a:t>
            </a:r>
            <a:r>
              <a:rPr lang="en-US" u="sng" dirty="0" smtClean="0"/>
              <a:t>will not</a:t>
            </a:r>
            <a:r>
              <a:rPr lang="en-US" dirty="0" smtClean="0"/>
              <a:t> be required </a:t>
            </a:r>
          </a:p>
          <a:p>
            <a:r>
              <a:rPr lang="en-US" dirty="0" smtClean="0"/>
              <a:t>A contact list will be established of officials to whom requests for corrections should be sent and where and how they may be contacted</a:t>
            </a:r>
            <a:endParaRPr lang="en-US" dirty="0"/>
          </a:p>
        </p:txBody>
      </p:sp>
      <p:sp>
        <p:nvSpPr>
          <p:cNvPr id="4" name="Title 3"/>
          <p:cNvSpPr>
            <a:spLocks noGrp="1"/>
          </p:cNvSpPr>
          <p:nvPr>
            <p:ph type="title"/>
          </p:nvPr>
        </p:nvSpPr>
        <p:spPr/>
        <p:txBody>
          <a:bodyPr/>
          <a:lstStyle/>
          <a:p>
            <a:r>
              <a:rPr lang="en-US" dirty="0" smtClean="0"/>
              <a:t>Will Data Need to be Updated</a:t>
            </a:r>
            <a:endParaRPr lang="en-US" dirty="0"/>
          </a:p>
        </p:txBody>
      </p:sp>
    </p:spTree>
    <p:extLst>
      <p:ext uri="{BB962C8B-B14F-4D97-AF65-F5344CB8AC3E}">
        <p14:creationId xmlns:p14="http://schemas.microsoft.com/office/powerpoint/2010/main" val="1012455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62100" y="1825625"/>
            <a:ext cx="9791700" cy="4594840"/>
          </a:xfrm>
        </p:spPr>
        <p:txBody>
          <a:bodyPr>
            <a:normAutofit/>
          </a:bodyPr>
          <a:lstStyle/>
          <a:p>
            <a:r>
              <a:rPr lang="en-US" dirty="0" smtClean="0"/>
              <a:t>The Health Insurance Portability and Accountability Act (HIPAA) protects individual privacy rights. The ‘Privacy Rule’ standards protect the privacy of individually identifiable health information (Protected Health Data or ‘PHI’) but is balanced to ensure that appropriate uses and disclosures of PHI still may be made when necessary to treat a patient, to protect he nation’s health, and for other critical purposes. A covered entity may not use or disclose protected health information unless permitted by the Privacy Rule</a:t>
            </a:r>
          </a:p>
          <a:p>
            <a:r>
              <a:rPr lang="en-US" dirty="0" smtClean="0"/>
              <a:t>As required by HIPAA the Privacy Rule only applies to ‘covered entities’</a:t>
            </a:r>
            <a:endParaRPr lang="en-US" dirty="0"/>
          </a:p>
        </p:txBody>
      </p:sp>
      <p:sp>
        <p:nvSpPr>
          <p:cNvPr id="3" name="Title 2"/>
          <p:cNvSpPr>
            <a:spLocks noGrp="1"/>
          </p:cNvSpPr>
          <p:nvPr>
            <p:ph type="title"/>
          </p:nvPr>
        </p:nvSpPr>
        <p:spPr/>
        <p:txBody>
          <a:bodyPr/>
          <a:lstStyle/>
          <a:p>
            <a:r>
              <a:rPr lang="en-US" dirty="0" smtClean="0"/>
              <a:t>What About HIPAA</a:t>
            </a:r>
            <a:endParaRPr lang="en-US" dirty="0"/>
          </a:p>
        </p:txBody>
      </p:sp>
    </p:spTree>
    <p:extLst>
      <p:ext uri="{BB962C8B-B14F-4D97-AF65-F5344CB8AC3E}">
        <p14:creationId xmlns:p14="http://schemas.microsoft.com/office/powerpoint/2010/main" val="197230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 ‘Covered Entity’ includes health plans, health care clearinghouses, and health care providers who conduct certain financial and administrative transactions electronically</a:t>
            </a:r>
          </a:p>
          <a:p>
            <a:pPr lvl="1"/>
            <a:r>
              <a:rPr lang="en-US" dirty="0" smtClean="0"/>
              <a:t>OSHA does not fall within the definition of a covered entity for purposes of the Privacy Rule. Therefore, the use and disclosure requirements of the Privacy Rule do not apply to OSHA and do not prevent the Agency from publishing injury and illness recordkeeping information under this final rule</a:t>
            </a:r>
            <a:endParaRPr lang="en-US" dirty="0"/>
          </a:p>
        </p:txBody>
      </p:sp>
      <p:sp>
        <p:nvSpPr>
          <p:cNvPr id="3" name="Title 2"/>
          <p:cNvSpPr>
            <a:spLocks noGrp="1"/>
          </p:cNvSpPr>
          <p:nvPr>
            <p:ph type="title"/>
          </p:nvPr>
        </p:nvSpPr>
        <p:spPr/>
        <p:txBody>
          <a:bodyPr/>
          <a:lstStyle/>
          <a:p>
            <a:r>
              <a:rPr lang="en-US" dirty="0">
                <a:solidFill>
                  <a:srgbClr val="5B9BD5"/>
                </a:solidFill>
              </a:rPr>
              <a:t>What About HIPAA</a:t>
            </a:r>
            <a:endParaRPr lang="en-US" dirty="0"/>
          </a:p>
        </p:txBody>
      </p:sp>
    </p:spTree>
    <p:extLst>
      <p:ext uri="{BB962C8B-B14F-4D97-AF65-F5344CB8AC3E}">
        <p14:creationId xmlns:p14="http://schemas.microsoft.com/office/powerpoint/2010/main" val="672613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62100" y="1825625"/>
            <a:ext cx="9791700" cy="4624336"/>
          </a:xfrm>
        </p:spPr>
        <p:txBody>
          <a:bodyPr>
            <a:normAutofit fontScale="92500" lnSpcReduction="10000"/>
          </a:bodyPr>
          <a:lstStyle/>
          <a:p>
            <a:r>
              <a:rPr lang="en-US" dirty="0" smtClean="0"/>
              <a:t>OSHA will be able to better identify small and medium employers who report high overall injury/illness rates for referral to the OSHCON program</a:t>
            </a:r>
          </a:p>
          <a:p>
            <a:r>
              <a:rPr lang="en-US" dirty="0" smtClean="0"/>
              <a:t>Allow OSHA to identify emerging hazards and support a response and reach out to employers whose workplaces might include those hazards</a:t>
            </a:r>
          </a:p>
          <a:p>
            <a:r>
              <a:rPr lang="en-US" dirty="0" smtClean="0"/>
              <a:t>Allow OSHA to more effectively target enforcement resources to establishments with high rates or numbers of injuries and illnesses and better evaluate its interventions</a:t>
            </a:r>
          </a:p>
          <a:p>
            <a:r>
              <a:rPr lang="en-US" dirty="0" smtClean="0"/>
              <a:t>Data will be used for targeting inspections and emphasis programs</a:t>
            </a:r>
          </a:p>
          <a:p>
            <a:r>
              <a:rPr lang="en-US" dirty="0" smtClean="0"/>
              <a:t>Enable OSHA to evaluate the impact of government injury prevention activities</a:t>
            </a:r>
            <a:endParaRPr lang="en-US" dirty="0"/>
          </a:p>
        </p:txBody>
      </p:sp>
      <p:sp>
        <p:nvSpPr>
          <p:cNvPr id="3" name="Title 2"/>
          <p:cNvSpPr>
            <a:spLocks noGrp="1"/>
          </p:cNvSpPr>
          <p:nvPr>
            <p:ph type="title"/>
          </p:nvPr>
        </p:nvSpPr>
        <p:spPr/>
        <p:txBody>
          <a:bodyPr/>
          <a:lstStyle/>
          <a:p>
            <a:r>
              <a:rPr lang="en-US" dirty="0" smtClean="0"/>
              <a:t>Why Collect the Data</a:t>
            </a:r>
            <a:endParaRPr lang="en-US" dirty="0"/>
          </a:p>
        </p:txBody>
      </p:sp>
    </p:spTree>
    <p:extLst>
      <p:ext uri="{BB962C8B-B14F-4D97-AF65-F5344CB8AC3E}">
        <p14:creationId xmlns:p14="http://schemas.microsoft.com/office/powerpoint/2010/main" val="22749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Privacy Rule specifically includes several exemptions for disclosures of health information without individual authorization</a:t>
            </a:r>
          </a:p>
          <a:p>
            <a:pPr lvl="1"/>
            <a:r>
              <a:rPr lang="en-US" sz="2600" dirty="0" smtClean="0"/>
              <a:t>164.512(a) of the Privacy Rule permits covered entities to use and disclose PHI without authorization when they are required to do so by another law. HHS has made clear that this disclosure encompasses the full array of binding legal authorities, including statutes, agency orders, regulations, or other federal, state or local governmental actions having the effect of law. As a result, the Privacy Rule does not allow a covered entity to restrict or refuse to disclose PHI required by an OSHA standard or regulation</a:t>
            </a:r>
            <a:endParaRPr lang="en-US" sz="2600" dirty="0"/>
          </a:p>
        </p:txBody>
      </p:sp>
      <p:sp>
        <p:nvSpPr>
          <p:cNvPr id="3" name="Title 2"/>
          <p:cNvSpPr>
            <a:spLocks noGrp="1"/>
          </p:cNvSpPr>
          <p:nvPr>
            <p:ph type="title"/>
          </p:nvPr>
        </p:nvSpPr>
        <p:spPr/>
        <p:txBody>
          <a:bodyPr/>
          <a:lstStyle/>
          <a:p>
            <a:r>
              <a:rPr lang="en-US" dirty="0">
                <a:solidFill>
                  <a:srgbClr val="5B9BD5"/>
                </a:solidFill>
              </a:rPr>
              <a:t>What About HIPAA</a:t>
            </a:r>
            <a:endParaRPr lang="en-US" dirty="0"/>
          </a:p>
        </p:txBody>
      </p:sp>
    </p:spTree>
    <p:extLst>
      <p:ext uri="{BB962C8B-B14F-4D97-AF65-F5344CB8AC3E}">
        <p14:creationId xmlns:p14="http://schemas.microsoft.com/office/powerpoint/2010/main" val="3492742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1"/>
            <a:r>
              <a:rPr lang="en-US" sz="2600" dirty="0" smtClean="0"/>
              <a:t>A covered entity may also disclose PHI without individual authorization to ‘public health authorities’ and health oversight agencies’. The preamble to the Privacy Rule specifically mentions OSHA as an example of both</a:t>
            </a:r>
          </a:p>
          <a:p>
            <a:pPr lvl="1"/>
            <a:r>
              <a:rPr lang="en-US" sz="2600" dirty="0" smtClean="0"/>
              <a:t>The Privacy Rule permits a covered entity who is a member of the employer’s workforce, or provides health care at the employers request, to disclose to employers protected health information concerning work-related injuries or illnesses or work-related medical surveillance in situations where the employer has a duty under the OSH Act, the Mine Act, or similar state law to keep records on or act on such information</a:t>
            </a:r>
            <a:endParaRPr lang="en-US" sz="2600" dirty="0"/>
          </a:p>
        </p:txBody>
      </p:sp>
      <p:sp>
        <p:nvSpPr>
          <p:cNvPr id="3" name="Title 2"/>
          <p:cNvSpPr>
            <a:spLocks noGrp="1"/>
          </p:cNvSpPr>
          <p:nvPr>
            <p:ph type="title"/>
          </p:nvPr>
        </p:nvSpPr>
        <p:spPr/>
        <p:txBody>
          <a:bodyPr/>
          <a:lstStyle/>
          <a:p>
            <a:r>
              <a:rPr lang="en-US" dirty="0">
                <a:solidFill>
                  <a:srgbClr val="5B9BD5"/>
                </a:solidFill>
              </a:rPr>
              <a:t>What About HIPAA</a:t>
            </a:r>
            <a:endParaRPr lang="en-US" dirty="0"/>
          </a:p>
        </p:txBody>
      </p:sp>
    </p:spTree>
    <p:extLst>
      <p:ext uri="{BB962C8B-B14F-4D97-AF65-F5344CB8AC3E}">
        <p14:creationId xmlns:p14="http://schemas.microsoft.com/office/powerpoint/2010/main" val="3787251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1"/>
            <a:r>
              <a:rPr lang="en-US" sz="2600" dirty="0" smtClean="0"/>
              <a:t>Section 164.512(b)(1)(v)(C) specifically permits a covered entity to use or disclose protected health information if the employer needs such information in order to comply with obligations under 29 CFR parts 1904 through 1928</a:t>
            </a:r>
            <a:endParaRPr lang="en-US" sz="2600" dirty="0"/>
          </a:p>
        </p:txBody>
      </p:sp>
      <p:sp>
        <p:nvSpPr>
          <p:cNvPr id="3" name="Title 2"/>
          <p:cNvSpPr>
            <a:spLocks noGrp="1"/>
          </p:cNvSpPr>
          <p:nvPr>
            <p:ph type="title"/>
          </p:nvPr>
        </p:nvSpPr>
        <p:spPr/>
        <p:txBody>
          <a:bodyPr/>
          <a:lstStyle/>
          <a:p>
            <a:r>
              <a:rPr lang="en-US" dirty="0">
                <a:solidFill>
                  <a:srgbClr val="5B9BD5"/>
                </a:solidFill>
              </a:rPr>
              <a:t>What About HIPAA</a:t>
            </a:r>
            <a:endParaRPr lang="en-US" dirty="0"/>
          </a:p>
        </p:txBody>
      </p:sp>
    </p:spTree>
    <p:extLst>
      <p:ext uri="{BB962C8B-B14F-4D97-AF65-F5344CB8AC3E}">
        <p14:creationId xmlns:p14="http://schemas.microsoft.com/office/powerpoint/2010/main" val="4143690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ADA requires confidentiality for information obtained from medical examinations given to prospective employees and from medical examinations given as part of a voluntary employee health program</a:t>
            </a:r>
          </a:p>
          <a:p>
            <a:pPr lvl="1"/>
            <a:r>
              <a:rPr lang="en-US" sz="2600" dirty="0" smtClean="0"/>
              <a:t>OSHA injury and illness records are not derived from pre-employment or voluntary health programs</a:t>
            </a:r>
          </a:p>
          <a:p>
            <a:r>
              <a:rPr lang="en-US" dirty="0" smtClean="0"/>
              <a:t>EEOC recognizes a partial exemption to the ADA strict confidentiality requirements for medical information regarding occupational injury or workers’ compensation claim</a:t>
            </a:r>
          </a:p>
        </p:txBody>
      </p:sp>
      <p:sp>
        <p:nvSpPr>
          <p:cNvPr id="3" name="Title 2"/>
          <p:cNvSpPr>
            <a:spLocks noGrp="1"/>
          </p:cNvSpPr>
          <p:nvPr>
            <p:ph type="title"/>
          </p:nvPr>
        </p:nvSpPr>
        <p:spPr/>
        <p:txBody>
          <a:bodyPr/>
          <a:lstStyle/>
          <a:p>
            <a:r>
              <a:rPr lang="en-US" dirty="0" smtClean="0"/>
              <a:t>What About ADA</a:t>
            </a:r>
            <a:endParaRPr lang="en-US" dirty="0"/>
          </a:p>
        </p:txBody>
      </p:sp>
    </p:spTree>
    <p:extLst>
      <p:ext uri="{BB962C8B-B14F-4D97-AF65-F5344CB8AC3E}">
        <p14:creationId xmlns:p14="http://schemas.microsoft.com/office/powerpoint/2010/main" val="2143763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The ADA recognizes the primacy of federal safety and health regulations; therefore such regulations, including mandatory OSHA recordkeeping requirements pose no conflict with the ADA</a:t>
            </a:r>
          </a:p>
          <a:p>
            <a:r>
              <a:rPr lang="en-US" dirty="0" smtClean="0"/>
              <a:t>The EEOC Technical Assistance Manual says that ‘ADA does not override health and safety requirements established under other Federal laws… For example.. Employers must conform to health and safety requirements of the U.S. Occupational Safety and Health Administration (OSHA)</a:t>
            </a:r>
          </a:p>
          <a:p>
            <a:pPr lvl="1"/>
            <a:r>
              <a:rPr lang="en-US" sz="2600" dirty="0" smtClean="0"/>
              <a:t>Hence OSHA does not believe the submission and publication requirements in 1904.41 do not conflict with the confidentiality provisions of the ADA</a:t>
            </a:r>
            <a:endParaRPr lang="en-US" sz="2600" dirty="0"/>
          </a:p>
        </p:txBody>
      </p:sp>
      <p:sp>
        <p:nvSpPr>
          <p:cNvPr id="3" name="Title 2"/>
          <p:cNvSpPr>
            <a:spLocks noGrp="1"/>
          </p:cNvSpPr>
          <p:nvPr>
            <p:ph type="title"/>
          </p:nvPr>
        </p:nvSpPr>
        <p:spPr/>
        <p:txBody>
          <a:bodyPr/>
          <a:lstStyle/>
          <a:p>
            <a:r>
              <a:rPr lang="en-US" dirty="0">
                <a:solidFill>
                  <a:srgbClr val="5B9BD5"/>
                </a:solidFill>
              </a:rPr>
              <a:t>What About ADA</a:t>
            </a:r>
            <a:endParaRPr lang="en-US" dirty="0"/>
          </a:p>
        </p:txBody>
      </p:sp>
      <p:sp>
        <p:nvSpPr>
          <p:cNvPr id="4" name="TextBox 3"/>
          <p:cNvSpPr txBox="1"/>
          <p:nvPr/>
        </p:nvSpPr>
        <p:spPr>
          <a:xfrm>
            <a:off x="3647768" y="6311900"/>
            <a:ext cx="7121373" cy="369332"/>
          </a:xfrm>
          <a:prstGeom prst="rect">
            <a:avLst/>
          </a:prstGeom>
          <a:noFill/>
          <a:ln>
            <a:solidFill>
              <a:schemeClr val="bg2"/>
            </a:solidFill>
          </a:ln>
        </p:spPr>
        <p:txBody>
          <a:bodyPr wrap="none" rtlCol="0" anchor="ctr" anchorCtr="1">
            <a:spAutoFit/>
          </a:bodyPr>
          <a:lstStyle/>
          <a:p>
            <a:r>
              <a:rPr lang="en-US" dirty="0" smtClean="0"/>
              <a:t>There’s a more information on HIPPA and ADA on pages 163-168 of the FR</a:t>
            </a:r>
            <a:endParaRPr lang="en-US" dirty="0"/>
          </a:p>
        </p:txBody>
      </p:sp>
    </p:spTree>
    <p:extLst>
      <p:ext uri="{BB962C8B-B14F-4D97-AF65-F5344CB8AC3E}">
        <p14:creationId xmlns:p14="http://schemas.microsoft.com/office/powerpoint/2010/main" val="408459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Employers will have two options for submitting recordkeeping data to OSHA’s secure Web site</a:t>
            </a:r>
          </a:p>
          <a:p>
            <a:pPr lvl="1"/>
            <a:r>
              <a:rPr lang="en-US" sz="2600" dirty="0" smtClean="0"/>
              <a:t>Employers can directly enter data in a web form or…</a:t>
            </a:r>
          </a:p>
          <a:p>
            <a:pPr lvl="1"/>
            <a:r>
              <a:rPr lang="en-US" sz="2600" dirty="0" smtClean="0"/>
              <a:t>Employers will be provided with a means of electronically transmitting the information, including information from equivalent forms, to OSHA</a:t>
            </a:r>
          </a:p>
          <a:p>
            <a:pPr lvl="2"/>
            <a:r>
              <a:rPr lang="en-US" sz="2200" dirty="0" smtClean="0">
                <a:solidFill>
                  <a:srgbClr val="0070C0"/>
                </a:solidFill>
              </a:rPr>
              <a:t>We don’t know for sure what means will be provided yet. Specifics aren’t specified..</a:t>
            </a:r>
            <a:endParaRPr lang="en-US" sz="2200" dirty="0">
              <a:solidFill>
                <a:srgbClr val="0070C0"/>
              </a:solidFill>
            </a:endParaRPr>
          </a:p>
        </p:txBody>
      </p:sp>
      <p:sp>
        <p:nvSpPr>
          <p:cNvPr id="3" name="Title 2"/>
          <p:cNvSpPr>
            <a:spLocks noGrp="1"/>
          </p:cNvSpPr>
          <p:nvPr>
            <p:ph type="title"/>
          </p:nvPr>
        </p:nvSpPr>
        <p:spPr/>
        <p:txBody>
          <a:bodyPr/>
          <a:lstStyle/>
          <a:p>
            <a:r>
              <a:rPr lang="en-US" dirty="0" smtClean="0"/>
              <a:t>What about Alternative </a:t>
            </a:r>
            <a:r>
              <a:rPr lang="en-US" dirty="0"/>
              <a:t>F</a:t>
            </a:r>
            <a:r>
              <a:rPr lang="en-US" dirty="0" smtClean="0"/>
              <a:t>orms</a:t>
            </a:r>
            <a:endParaRPr lang="en-US" dirty="0"/>
          </a:p>
        </p:txBody>
      </p:sp>
    </p:spTree>
    <p:extLst>
      <p:ext uri="{BB962C8B-B14F-4D97-AF65-F5344CB8AC3E}">
        <p14:creationId xmlns:p14="http://schemas.microsoft.com/office/powerpoint/2010/main" val="1517325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recording or reporting of a work-related injury, illness, or fatality does not mean that an employer or an employee was at fault, that an OSHA rule has been violated, or that the employee is eligible for workers’ compensation or other benefits</a:t>
            </a:r>
          </a:p>
          <a:p>
            <a:pPr lvl="1"/>
            <a:r>
              <a:rPr lang="en-US" dirty="0" smtClean="0"/>
              <a:t>The purpose is to collect useful, assessable, establishment specific injury and illness data to better identify and correct workplace hazards</a:t>
            </a:r>
          </a:p>
          <a:p>
            <a:r>
              <a:rPr lang="en-US" dirty="0" smtClean="0"/>
              <a:t>OSHA will use a neutral administrative plan when targeting employers for on-site inspection, similar to the way the Site-Specific Targeting program was administered</a:t>
            </a:r>
            <a:endParaRPr lang="en-US" dirty="0"/>
          </a:p>
        </p:txBody>
      </p:sp>
      <p:sp>
        <p:nvSpPr>
          <p:cNvPr id="3" name="Title 2"/>
          <p:cNvSpPr>
            <a:spLocks noGrp="1"/>
          </p:cNvSpPr>
          <p:nvPr>
            <p:ph type="title"/>
          </p:nvPr>
        </p:nvSpPr>
        <p:spPr/>
        <p:txBody>
          <a:bodyPr>
            <a:normAutofit fontScale="90000"/>
          </a:bodyPr>
          <a:lstStyle/>
          <a:p>
            <a:r>
              <a:rPr lang="en-US" dirty="0" smtClean="0"/>
              <a:t>Is it Changing the ‘No Fault’ RK Policy</a:t>
            </a:r>
            <a:endParaRPr lang="en-US" dirty="0"/>
          </a:p>
        </p:txBody>
      </p:sp>
    </p:spTree>
    <p:extLst>
      <p:ext uri="{BB962C8B-B14F-4D97-AF65-F5344CB8AC3E}">
        <p14:creationId xmlns:p14="http://schemas.microsoft.com/office/powerpoint/2010/main" val="2983642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State-Plan States must adopt requirements identical to those in 29 CFR 1904.41 in their recordkeeping and reporting regulations as enforceable State requirements within six months after publication of the final rule</a:t>
            </a:r>
            <a:endParaRPr lang="en-US" dirty="0"/>
          </a:p>
        </p:txBody>
      </p:sp>
      <p:sp>
        <p:nvSpPr>
          <p:cNvPr id="3" name="Title 2"/>
          <p:cNvSpPr>
            <a:spLocks noGrp="1"/>
          </p:cNvSpPr>
          <p:nvPr>
            <p:ph type="title"/>
          </p:nvPr>
        </p:nvSpPr>
        <p:spPr/>
        <p:txBody>
          <a:bodyPr/>
          <a:lstStyle/>
          <a:p>
            <a:r>
              <a:rPr lang="en-US" dirty="0" smtClean="0"/>
              <a:t>What about State-Plan States</a:t>
            </a:r>
            <a:endParaRPr lang="en-US" dirty="0"/>
          </a:p>
        </p:txBody>
      </p:sp>
    </p:spTree>
    <p:extLst>
      <p:ext uri="{BB962C8B-B14F-4D97-AF65-F5344CB8AC3E}">
        <p14:creationId xmlns:p14="http://schemas.microsoft.com/office/powerpoint/2010/main" val="972246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62100" y="1825625"/>
            <a:ext cx="10010468" cy="4673498"/>
          </a:xfrm>
        </p:spPr>
        <p:txBody>
          <a:bodyPr>
            <a:normAutofit lnSpcReduction="10000"/>
          </a:bodyPr>
          <a:lstStyle/>
          <a:p>
            <a:r>
              <a:rPr lang="en-US" dirty="0" smtClean="0"/>
              <a:t>One goal of the final rule is to ensure completeness and accuracy of injury and illness data collected by employers and reported to OSHA. To promote completeness and accuracy three provisions were included:</a:t>
            </a:r>
          </a:p>
          <a:p>
            <a:pPr lvl="1"/>
            <a:r>
              <a:rPr lang="en-US" sz="2600" dirty="0" smtClean="0"/>
              <a:t>Requiring employers to inform employees of their right to report work-related injuries and illnesses free from retaliation</a:t>
            </a:r>
          </a:p>
          <a:p>
            <a:pPr lvl="1"/>
            <a:r>
              <a:rPr lang="en-US" sz="2600" dirty="0" smtClean="0"/>
              <a:t>Employer’s procedure for reporting work-related injuries and illnesses must be reasonable and not discourage employees from reporting</a:t>
            </a:r>
          </a:p>
          <a:p>
            <a:pPr lvl="1"/>
            <a:r>
              <a:rPr lang="en-US" sz="2600" dirty="0" smtClean="0"/>
              <a:t>Prohibiting employers from retaliating against employees for reporting work-related injuries and illnesses consisting with the existing prohibition in section 11(c) of the OSH Act</a:t>
            </a:r>
          </a:p>
        </p:txBody>
      </p:sp>
      <p:sp>
        <p:nvSpPr>
          <p:cNvPr id="3" name="Title 2"/>
          <p:cNvSpPr>
            <a:spLocks noGrp="1"/>
          </p:cNvSpPr>
          <p:nvPr>
            <p:ph type="title"/>
          </p:nvPr>
        </p:nvSpPr>
        <p:spPr/>
        <p:txBody>
          <a:bodyPr/>
          <a:lstStyle/>
          <a:p>
            <a:r>
              <a:rPr lang="en-US" dirty="0" smtClean="0"/>
              <a:t>Accuracy of Records</a:t>
            </a:r>
            <a:endParaRPr lang="en-US" dirty="0"/>
          </a:p>
        </p:txBody>
      </p:sp>
    </p:spTree>
    <p:extLst>
      <p:ext uri="{BB962C8B-B14F-4D97-AF65-F5344CB8AC3E}">
        <p14:creationId xmlns:p14="http://schemas.microsoft.com/office/powerpoint/2010/main" val="1137092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An additional mechanism for OSHA to enforce the existing statutory prohibition on employer retaliation against employees was also added</a:t>
            </a:r>
            <a:endParaRPr lang="en-US" dirty="0"/>
          </a:p>
        </p:txBody>
      </p:sp>
      <p:sp>
        <p:nvSpPr>
          <p:cNvPr id="3" name="Title 2"/>
          <p:cNvSpPr>
            <a:spLocks noGrp="1"/>
          </p:cNvSpPr>
          <p:nvPr>
            <p:ph type="title"/>
          </p:nvPr>
        </p:nvSpPr>
        <p:spPr/>
        <p:txBody>
          <a:bodyPr/>
          <a:lstStyle/>
          <a:p>
            <a:r>
              <a:rPr lang="en-US" dirty="0" smtClean="0"/>
              <a:t>Accuracy of Records</a:t>
            </a:r>
            <a:endParaRPr lang="en-US" dirty="0"/>
          </a:p>
        </p:txBody>
      </p:sp>
    </p:spTree>
    <p:extLst>
      <p:ext uri="{BB962C8B-B14F-4D97-AF65-F5344CB8AC3E}">
        <p14:creationId xmlns:p14="http://schemas.microsoft.com/office/powerpoint/2010/main" val="176088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Publicizing the data is expected to provide benefits for example:</a:t>
            </a:r>
          </a:p>
          <a:p>
            <a:pPr lvl="1"/>
            <a:r>
              <a:rPr lang="en-US" sz="2600" dirty="0" smtClean="0"/>
              <a:t>Encourage employers to improve workplace safety and health to support their reputations as good places to work or to do business with</a:t>
            </a:r>
          </a:p>
          <a:p>
            <a:pPr lvl="1"/>
            <a:r>
              <a:rPr lang="en-US" sz="2600" dirty="0" smtClean="0"/>
              <a:t>Assist employers who want to bench mark to improve safety and health performance</a:t>
            </a:r>
          </a:p>
          <a:p>
            <a:pPr lvl="1"/>
            <a:r>
              <a:rPr lang="en-US" sz="2600" dirty="0" smtClean="0"/>
              <a:t>Allows employees to compare their workplace to the safest workplaces in their industries</a:t>
            </a:r>
          </a:p>
          <a:p>
            <a:pPr lvl="1"/>
            <a:r>
              <a:rPr lang="en-US" sz="2600" dirty="0" smtClean="0"/>
              <a:t>Improve the workings of the labor market by providing information to job seekers which would encourage employers to abate hazards to attract more desirable employees</a:t>
            </a:r>
            <a:endParaRPr lang="en-US" sz="2600" dirty="0"/>
          </a:p>
        </p:txBody>
      </p:sp>
      <p:sp>
        <p:nvSpPr>
          <p:cNvPr id="3" name="Title 2"/>
          <p:cNvSpPr>
            <a:spLocks noGrp="1"/>
          </p:cNvSpPr>
          <p:nvPr>
            <p:ph type="title"/>
          </p:nvPr>
        </p:nvSpPr>
        <p:spPr/>
        <p:txBody>
          <a:bodyPr/>
          <a:lstStyle/>
          <a:p>
            <a:r>
              <a:rPr lang="en-US" dirty="0" smtClean="0"/>
              <a:t>Why Publicize the Data</a:t>
            </a:r>
            <a:endParaRPr lang="en-US" dirty="0"/>
          </a:p>
        </p:txBody>
      </p:sp>
    </p:spTree>
    <p:extLst>
      <p:ext uri="{BB962C8B-B14F-4D97-AF65-F5344CB8AC3E}">
        <p14:creationId xmlns:p14="http://schemas.microsoft.com/office/powerpoint/2010/main" val="3076562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62101" y="1825624"/>
            <a:ext cx="6755990" cy="4791485"/>
          </a:xfrm>
        </p:spPr>
        <p:txBody>
          <a:bodyPr>
            <a:normAutofit/>
          </a:bodyPr>
          <a:lstStyle/>
          <a:p>
            <a:r>
              <a:rPr lang="en-US" dirty="0" smtClean="0"/>
              <a:t>The final rule strengthens 1904.35 by expanding the previous requirement for employers to inform employees ‘how’ to report work-related injuries and illnesses so that now it includes a mandate to inform employees that they have a right to report work-related injuries and illnesses free from retaliation by their employers</a:t>
            </a:r>
          </a:p>
          <a:p>
            <a:pPr lvl="1"/>
            <a:r>
              <a:rPr lang="en-US" sz="2600" dirty="0" smtClean="0"/>
              <a:t>The obligation may be met by posting the OSHA Job Safety and Health – It’s The Law worker rights poster from April 2015 or later</a:t>
            </a:r>
            <a:endParaRPr lang="en-US" sz="2600" dirty="0"/>
          </a:p>
        </p:txBody>
      </p:sp>
      <p:sp>
        <p:nvSpPr>
          <p:cNvPr id="3" name="Title 2"/>
          <p:cNvSpPr>
            <a:spLocks noGrp="1"/>
          </p:cNvSpPr>
          <p:nvPr>
            <p:ph type="title"/>
          </p:nvPr>
        </p:nvSpPr>
        <p:spPr>
          <a:xfrm>
            <a:off x="1995949" y="365125"/>
            <a:ext cx="9357852" cy="1325563"/>
          </a:xfrm>
        </p:spPr>
        <p:txBody>
          <a:bodyPr>
            <a:normAutofit/>
          </a:bodyPr>
          <a:lstStyle/>
          <a:p>
            <a:r>
              <a:rPr lang="en-US" sz="3600" dirty="0" smtClean="0"/>
              <a:t>Providing Reporting Information to Employees</a:t>
            </a:r>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2651" y="1825624"/>
            <a:ext cx="3061151" cy="4270376"/>
          </a:xfrm>
          <a:prstGeom prst="rect">
            <a:avLst/>
          </a:prstGeom>
        </p:spPr>
      </p:pic>
    </p:spTree>
    <p:extLst>
      <p:ext uri="{BB962C8B-B14F-4D97-AF65-F5344CB8AC3E}">
        <p14:creationId xmlns:p14="http://schemas.microsoft.com/office/powerpoint/2010/main" val="226403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62100" y="1825624"/>
            <a:ext cx="9791700" cy="4565343"/>
          </a:xfrm>
        </p:spPr>
        <p:txBody>
          <a:bodyPr>
            <a:normAutofit/>
          </a:bodyPr>
          <a:lstStyle/>
          <a:p>
            <a:r>
              <a:rPr lang="en-US" dirty="0" smtClean="0"/>
              <a:t>The final rule amends 1904.35 to state explicitly that employer procedures for employee reporting of work-related illness and injuries must be reasonable. Previously it required employers to set up a way for employees to report work-related injuries and illnesses promptly</a:t>
            </a:r>
          </a:p>
          <a:p>
            <a:pPr lvl="1"/>
            <a:r>
              <a:rPr lang="en-US" sz="2600" dirty="0" smtClean="0"/>
              <a:t>Reporting procedures must be reasonable and a procedure that would deter or discourage reporting is not reasonable</a:t>
            </a:r>
          </a:p>
          <a:p>
            <a:pPr lvl="2"/>
            <a:r>
              <a:rPr lang="en-US" sz="2400" dirty="0" smtClean="0"/>
              <a:t>Too many steps to do so…</a:t>
            </a:r>
          </a:p>
          <a:p>
            <a:pPr lvl="2"/>
            <a:r>
              <a:rPr lang="en-US" sz="2400" dirty="0" smtClean="0"/>
              <a:t>Employer reporting requirements must account for injuries and illnesses that build up over time, have latency periods, or do not appear serious enough to be recordable</a:t>
            </a:r>
            <a:endParaRPr lang="en-US" sz="2400" dirty="0"/>
          </a:p>
        </p:txBody>
      </p:sp>
      <p:sp>
        <p:nvSpPr>
          <p:cNvPr id="3" name="Title 2"/>
          <p:cNvSpPr>
            <a:spLocks noGrp="1"/>
          </p:cNvSpPr>
          <p:nvPr>
            <p:ph type="title"/>
          </p:nvPr>
        </p:nvSpPr>
        <p:spPr/>
        <p:txBody>
          <a:bodyPr/>
          <a:lstStyle/>
          <a:p>
            <a:r>
              <a:rPr lang="en-US" dirty="0" smtClean="0"/>
              <a:t>Reasonable Reporting Procedures</a:t>
            </a:r>
            <a:endParaRPr lang="en-US" dirty="0"/>
          </a:p>
        </p:txBody>
      </p:sp>
    </p:spTree>
    <p:extLst>
      <p:ext uri="{BB962C8B-B14F-4D97-AF65-F5344CB8AC3E}">
        <p14:creationId xmlns:p14="http://schemas.microsoft.com/office/powerpoint/2010/main" val="1431852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3"/>
            <a:r>
              <a:rPr lang="en-US" sz="2400" dirty="0" smtClean="0"/>
              <a:t>For example a worker reported shoulder and neck pain that had developed gradually due to work-related repetitive motions beginning one week earlier, Although no single incident precipitated the injury, the worker received a ‘final warning’ for failure to ‘timely report an injury’</a:t>
            </a:r>
          </a:p>
          <a:p>
            <a:pPr lvl="4"/>
            <a:r>
              <a:rPr lang="en-US" sz="2000" dirty="0" smtClean="0"/>
              <a:t>This policy was not reasonable because it did not allow for reporting within a reasonable time after the employee realized that they had suffered a work-related injury</a:t>
            </a:r>
          </a:p>
          <a:p>
            <a:pPr lvl="2"/>
            <a:r>
              <a:rPr lang="en-US" sz="2200" dirty="0" smtClean="0"/>
              <a:t>For a reporting procedure to be reasonable and not unduly burdensome, it must allow for reporting of work-related injuries and illnesses within a reasonable timeframe after the employee has realized that they have suffered a work-related injury or illness</a:t>
            </a:r>
            <a:endParaRPr lang="en-US" sz="2200" dirty="0"/>
          </a:p>
        </p:txBody>
      </p:sp>
      <p:sp>
        <p:nvSpPr>
          <p:cNvPr id="3" name="Title 2"/>
          <p:cNvSpPr>
            <a:spLocks noGrp="1"/>
          </p:cNvSpPr>
          <p:nvPr>
            <p:ph type="title"/>
          </p:nvPr>
        </p:nvSpPr>
        <p:spPr/>
        <p:txBody>
          <a:bodyPr/>
          <a:lstStyle/>
          <a:p>
            <a:r>
              <a:rPr lang="en-US" dirty="0">
                <a:solidFill>
                  <a:srgbClr val="5B9BD5"/>
                </a:solidFill>
              </a:rPr>
              <a:t>Reasonable Reporting Procedures</a:t>
            </a:r>
            <a:endParaRPr lang="en-US" dirty="0"/>
          </a:p>
        </p:txBody>
      </p:sp>
      <p:sp>
        <p:nvSpPr>
          <p:cNvPr id="4" name="TextBox 3"/>
          <p:cNvSpPr txBox="1"/>
          <p:nvPr/>
        </p:nvSpPr>
        <p:spPr>
          <a:xfrm>
            <a:off x="5997677" y="6545515"/>
            <a:ext cx="184731" cy="369332"/>
          </a:xfrm>
          <a:prstGeom prst="rect">
            <a:avLst/>
          </a:prstGeom>
          <a:noFill/>
          <a:ln>
            <a:solidFill>
              <a:schemeClr val="bg2"/>
            </a:solidFill>
          </a:ln>
        </p:spPr>
        <p:txBody>
          <a:bodyPr wrap="none" rtlCol="0" anchor="ctr" anchorCtr="1">
            <a:spAutoFit/>
          </a:bodyPr>
          <a:lstStyle/>
          <a:p>
            <a:endParaRPr lang="en-US" dirty="0"/>
          </a:p>
        </p:txBody>
      </p:sp>
    </p:spTree>
    <p:extLst>
      <p:ext uri="{BB962C8B-B14F-4D97-AF65-F5344CB8AC3E}">
        <p14:creationId xmlns:p14="http://schemas.microsoft.com/office/powerpoint/2010/main" val="3329460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employer must establish a ‘reasonable’ procedure for employees to report work-related injuries and illnesses and that a reporting procedure is not reasonable if it would deter or discourage a reasonable employee from reporting</a:t>
            </a:r>
          </a:p>
          <a:p>
            <a:r>
              <a:rPr lang="en-US" dirty="0" smtClean="0"/>
              <a:t>The requirement is a performance requirement rather than prescribing specific procedures employers must establish, and therefore gives employers flexibility to tailor their programs to the needs of their workplaces</a:t>
            </a:r>
            <a:endParaRPr lang="en-US" dirty="0"/>
          </a:p>
        </p:txBody>
      </p:sp>
      <p:sp>
        <p:nvSpPr>
          <p:cNvPr id="3" name="Title 2"/>
          <p:cNvSpPr>
            <a:spLocks noGrp="1"/>
          </p:cNvSpPr>
          <p:nvPr>
            <p:ph type="title"/>
          </p:nvPr>
        </p:nvSpPr>
        <p:spPr/>
        <p:txBody>
          <a:bodyPr/>
          <a:lstStyle/>
          <a:p>
            <a:r>
              <a:rPr lang="en-US" dirty="0">
                <a:solidFill>
                  <a:srgbClr val="5B9BD5"/>
                </a:solidFill>
              </a:rPr>
              <a:t>Reasonable Reporting Procedures</a:t>
            </a:r>
            <a:endParaRPr lang="en-US" dirty="0"/>
          </a:p>
        </p:txBody>
      </p:sp>
    </p:spTree>
    <p:extLst>
      <p:ext uri="{BB962C8B-B14F-4D97-AF65-F5344CB8AC3E}">
        <p14:creationId xmlns:p14="http://schemas.microsoft.com/office/powerpoint/2010/main" val="1795817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rule incorporates explicitly the existing prohibition on retaliating against employees for reporting work-related injures and illnesses that is already imposed under 11 (c) of the OSH Act</a:t>
            </a:r>
          </a:p>
          <a:p>
            <a:pPr lvl="1"/>
            <a:r>
              <a:rPr lang="en-US" dirty="0" smtClean="0"/>
              <a:t>It doesn’t change the substantive obligations of the employer, rather it provides OSHA an enhanced enforcement tool for ensuring the accuracy of injury and illness logs</a:t>
            </a:r>
            <a:r>
              <a:rPr lang="en-US" dirty="0"/>
              <a:t> </a:t>
            </a:r>
            <a:r>
              <a:rPr lang="en-US" dirty="0" smtClean="0"/>
              <a:t>not dependent on employees filing complaints</a:t>
            </a:r>
          </a:p>
          <a:p>
            <a:r>
              <a:rPr lang="en-US" dirty="0" smtClean="0"/>
              <a:t>The final rule allows OSHA to issue citations to employers for retaliating against employees for reporting work-related injuries and illnesses and require abatement even if no employee has filed an 11(C) complaint</a:t>
            </a:r>
          </a:p>
        </p:txBody>
      </p:sp>
      <p:sp>
        <p:nvSpPr>
          <p:cNvPr id="3" name="Title 2"/>
          <p:cNvSpPr>
            <a:spLocks noGrp="1"/>
          </p:cNvSpPr>
          <p:nvPr>
            <p:ph type="title"/>
          </p:nvPr>
        </p:nvSpPr>
        <p:spPr/>
        <p:txBody>
          <a:bodyPr>
            <a:normAutofit fontScale="90000"/>
          </a:bodyPr>
          <a:lstStyle/>
          <a:p>
            <a:r>
              <a:rPr lang="en-US" dirty="0" smtClean="0"/>
              <a:t>Prohibiting Discrimination for Reporting</a:t>
            </a:r>
            <a:endParaRPr lang="en-US" dirty="0"/>
          </a:p>
        </p:txBody>
      </p:sp>
    </p:spTree>
    <p:extLst>
      <p:ext uri="{BB962C8B-B14F-4D97-AF65-F5344CB8AC3E}">
        <p14:creationId xmlns:p14="http://schemas.microsoft.com/office/powerpoint/2010/main" val="1839423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Looking at the Medical </a:t>
            </a:r>
            <a:r>
              <a:rPr lang="en-US" dirty="0"/>
              <a:t>R</a:t>
            </a:r>
            <a:r>
              <a:rPr lang="en-US" dirty="0" smtClean="0"/>
              <a:t>emoval Protection (MRP) provisions of the lead standard, if an employer denies MRP benefits in retaliation for an employees exercise of a right under the Act, OSHA can cite the employer and seek benefits as abatement because payment of the benefit is important to vindicate the health interests underlying MRP, Section 11(c) is not an exclusive remedy</a:t>
            </a:r>
          </a:p>
          <a:p>
            <a:pPr lvl="1"/>
            <a:r>
              <a:rPr lang="en-US" dirty="0" smtClean="0"/>
              <a:t>The goal of abatement would be to eliminate the source of the retaliation and make whole any employees treated adversely as a result of the retaliation</a:t>
            </a:r>
            <a:endParaRPr lang="en-US" dirty="0"/>
          </a:p>
        </p:txBody>
      </p:sp>
      <p:sp>
        <p:nvSpPr>
          <p:cNvPr id="3" name="Title 2"/>
          <p:cNvSpPr>
            <a:spLocks noGrp="1"/>
          </p:cNvSpPr>
          <p:nvPr>
            <p:ph type="title"/>
          </p:nvPr>
        </p:nvSpPr>
        <p:spPr/>
        <p:txBody>
          <a:bodyPr/>
          <a:lstStyle/>
          <a:p>
            <a:r>
              <a:rPr lang="en-US" sz="4000" dirty="0">
                <a:solidFill>
                  <a:srgbClr val="5B9BD5"/>
                </a:solidFill>
              </a:rPr>
              <a:t>Prohibiting Discrimination for Reporting</a:t>
            </a:r>
            <a:endParaRPr lang="en-US" dirty="0"/>
          </a:p>
        </p:txBody>
      </p:sp>
    </p:spTree>
    <p:extLst>
      <p:ext uri="{BB962C8B-B14F-4D97-AF65-F5344CB8AC3E}">
        <p14:creationId xmlns:p14="http://schemas.microsoft.com/office/powerpoint/2010/main" val="1923464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lvl="1"/>
            <a:r>
              <a:rPr lang="en-US" dirty="0" smtClean="0"/>
              <a:t>For example, if an employer terminated an employee for reporting a work-related injury or illness a feasible means of abatement would be to reinstate the employee with back pay</a:t>
            </a:r>
          </a:p>
          <a:p>
            <a:pPr lvl="1"/>
            <a:r>
              <a:rPr lang="en-US" dirty="0" smtClean="0"/>
              <a:t>Or if an employer retaliates against an employee for reporting a work-related illness or injury by denying a bonus to a group of employees, feasible abatement could include revising the bonus policy to correct its retaliatory effect and providing the bonus retroactively to all employees who would have received it absent the retaliation</a:t>
            </a:r>
          </a:p>
          <a:p>
            <a:r>
              <a:rPr lang="en-US" dirty="0" smtClean="0"/>
              <a:t>An employee can still file an 11(c) complaint within the statutory 30 days period regardless of whether OSHA issued, or will issue a citation</a:t>
            </a:r>
          </a:p>
          <a:p>
            <a:pPr lvl="1"/>
            <a:r>
              <a:rPr lang="en-US" dirty="0" smtClean="0"/>
              <a:t>11(c) provides a broader range of relief and punitive damages…</a:t>
            </a:r>
            <a:endParaRPr lang="en-US" dirty="0"/>
          </a:p>
        </p:txBody>
      </p:sp>
      <p:sp>
        <p:nvSpPr>
          <p:cNvPr id="3" name="Title 2"/>
          <p:cNvSpPr>
            <a:spLocks noGrp="1"/>
          </p:cNvSpPr>
          <p:nvPr>
            <p:ph type="title"/>
          </p:nvPr>
        </p:nvSpPr>
        <p:spPr/>
        <p:txBody>
          <a:bodyPr/>
          <a:lstStyle/>
          <a:p>
            <a:r>
              <a:rPr lang="en-US" sz="4000" dirty="0">
                <a:solidFill>
                  <a:srgbClr val="5B9BD5"/>
                </a:solidFill>
              </a:rPr>
              <a:t>Prohibiting Discrimination for Reporting</a:t>
            </a:r>
            <a:endParaRPr lang="en-US" dirty="0"/>
          </a:p>
        </p:txBody>
      </p:sp>
    </p:spTree>
    <p:extLst>
      <p:ext uri="{BB962C8B-B14F-4D97-AF65-F5344CB8AC3E}">
        <p14:creationId xmlns:p14="http://schemas.microsoft.com/office/powerpoint/2010/main" val="2039951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Discrimination citable under (b)(1)(iv) could include termination, reduction in pay, reassignment to a less desirable positions, or any other adverse action that ‘could well dissuade’ a reasonable employee from reporting a work-related injury or illness</a:t>
            </a:r>
          </a:p>
          <a:p>
            <a:endParaRPr lang="en-US" dirty="0"/>
          </a:p>
          <a:p>
            <a:r>
              <a:rPr lang="en-US" dirty="0" smtClean="0"/>
              <a:t>There are three types of policies that could deter an employee from reporting a work-related injury or illness: Disciplinary Policies, Post-Accident Drug Testing Policies, and Employee Incentive Programs</a:t>
            </a:r>
            <a:endParaRPr lang="en-US" dirty="0"/>
          </a:p>
        </p:txBody>
      </p:sp>
      <p:sp>
        <p:nvSpPr>
          <p:cNvPr id="3" name="Title 2"/>
          <p:cNvSpPr>
            <a:spLocks noGrp="1"/>
          </p:cNvSpPr>
          <p:nvPr>
            <p:ph type="title"/>
          </p:nvPr>
        </p:nvSpPr>
        <p:spPr/>
        <p:txBody>
          <a:bodyPr/>
          <a:lstStyle/>
          <a:p>
            <a:r>
              <a:rPr lang="en-US" sz="4000" dirty="0">
                <a:solidFill>
                  <a:srgbClr val="5B9BD5"/>
                </a:solidFill>
              </a:rPr>
              <a:t>Prohibiting Discrimination for Reporting</a:t>
            </a:r>
            <a:endParaRPr lang="en-US" dirty="0"/>
          </a:p>
        </p:txBody>
      </p:sp>
    </p:spTree>
    <p:extLst>
      <p:ext uri="{BB962C8B-B14F-4D97-AF65-F5344CB8AC3E}">
        <p14:creationId xmlns:p14="http://schemas.microsoft.com/office/powerpoint/2010/main" val="2363023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It’s the employers responsibility to enforce safety rules but disciplining an employee simply for reporting an injury or illness deters employees from reporting them without improving safety</a:t>
            </a:r>
          </a:p>
          <a:p>
            <a:pPr lvl="1"/>
            <a:r>
              <a:rPr lang="en-US" dirty="0" smtClean="0"/>
              <a:t>Actions such as suspension, reassignment, harassment, termination</a:t>
            </a:r>
          </a:p>
          <a:p>
            <a:r>
              <a:rPr lang="en-US" dirty="0" smtClean="0"/>
              <a:t>Under the final rule OSHA can issue citations to employers who discipline workers for reporting injuries and illnesses when no legitimate workplace safety rule has been violated</a:t>
            </a:r>
            <a:endParaRPr lang="en-US" dirty="0"/>
          </a:p>
        </p:txBody>
      </p:sp>
      <p:sp>
        <p:nvSpPr>
          <p:cNvPr id="3" name="Title 2"/>
          <p:cNvSpPr>
            <a:spLocks noGrp="1"/>
          </p:cNvSpPr>
          <p:nvPr>
            <p:ph type="title"/>
          </p:nvPr>
        </p:nvSpPr>
        <p:spPr/>
        <p:txBody>
          <a:bodyPr/>
          <a:lstStyle/>
          <a:p>
            <a:r>
              <a:rPr lang="en-US" dirty="0"/>
              <a:t>Disciplinary Policies</a:t>
            </a:r>
          </a:p>
        </p:txBody>
      </p:sp>
    </p:spTree>
    <p:extLst>
      <p:ext uri="{BB962C8B-B14F-4D97-AF65-F5344CB8AC3E}">
        <p14:creationId xmlns:p14="http://schemas.microsoft.com/office/powerpoint/2010/main" val="491005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smtClean="0"/>
              <a:t>Pretextual</a:t>
            </a:r>
            <a:r>
              <a:rPr lang="en-US" dirty="0" smtClean="0"/>
              <a:t> disciplinary actions e.g. asserting an employee was being disciplined for violating safety rule where the real reason was the employee’s injury or illness report. Situations like:</a:t>
            </a:r>
          </a:p>
          <a:p>
            <a:pPr lvl="1"/>
            <a:r>
              <a:rPr lang="en-US" dirty="0" smtClean="0"/>
              <a:t> Reporting employees disciplined more severely than other employees who work the same way</a:t>
            </a:r>
          </a:p>
          <a:p>
            <a:pPr lvl="1"/>
            <a:r>
              <a:rPr lang="en-US" dirty="0" smtClean="0"/>
              <a:t>Reporting employees selectively disciplined for violation of vague work rules such as ‘work carefully’ or ‘maintain situational awareness’</a:t>
            </a:r>
          </a:p>
          <a:p>
            <a:pPr lvl="2"/>
            <a:r>
              <a:rPr lang="en-US" dirty="0" smtClean="0"/>
              <a:t>Vague work rules are particularly subject to abuse by the employer and would not be considered a legitimate workplace safety rule when used disproportionally to discipline workers who report injury or illness</a:t>
            </a:r>
          </a:p>
          <a:p>
            <a:pPr lvl="2"/>
            <a:r>
              <a:rPr lang="en-US" dirty="0" smtClean="0"/>
              <a:t>A legitimate workplace safety rule should require or prohibit specific conduct so it can be applied fairly</a:t>
            </a:r>
            <a:endParaRPr lang="en-US" dirty="0"/>
          </a:p>
        </p:txBody>
      </p:sp>
      <p:sp>
        <p:nvSpPr>
          <p:cNvPr id="3" name="Title 2"/>
          <p:cNvSpPr>
            <a:spLocks noGrp="1"/>
          </p:cNvSpPr>
          <p:nvPr>
            <p:ph type="title"/>
          </p:nvPr>
        </p:nvSpPr>
        <p:spPr/>
        <p:txBody>
          <a:bodyPr/>
          <a:lstStyle/>
          <a:p>
            <a:r>
              <a:rPr lang="en-US" dirty="0">
                <a:solidFill>
                  <a:srgbClr val="5B9BD5"/>
                </a:solidFill>
              </a:rPr>
              <a:t>Disciplinary Policies</a:t>
            </a:r>
            <a:endParaRPr lang="en-US" dirty="0"/>
          </a:p>
        </p:txBody>
      </p:sp>
    </p:spTree>
    <p:extLst>
      <p:ext uri="{BB962C8B-B14F-4D97-AF65-F5344CB8AC3E}">
        <p14:creationId xmlns:p14="http://schemas.microsoft.com/office/powerpoint/2010/main" val="2700082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lvl="1"/>
            <a:r>
              <a:rPr lang="en-US" sz="2600" dirty="0" smtClean="0"/>
              <a:t>Data will permit investors to identify investment opportunities in firms with low injury and illness rates</a:t>
            </a:r>
          </a:p>
          <a:p>
            <a:pPr lvl="1"/>
            <a:r>
              <a:rPr lang="en-US" sz="2600" dirty="0" smtClean="0"/>
              <a:t>Data will allow members of the public to be able to make more informed decisions about current and potential places with which to conduct business</a:t>
            </a:r>
          </a:p>
          <a:p>
            <a:pPr lvl="1"/>
            <a:r>
              <a:rPr lang="en-US" sz="2600" dirty="0" smtClean="0"/>
              <a:t>In construction projects preference is often given to subcontractors with lower injury and illness rates and above certain rates are not eligible for the contract work. </a:t>
            </a:r>
            <a:r>
              <a:rPr lang="en-US" sz="2600" dirty="0"/>
              <a:t>P</a:t>
            </a:r>
            <a:r>
              <a:rPr lang="en-US" sz="2600" dirty="0" smtClean="0"/>
              <a:t>ublication will allow corporate and individual customers to consider these rates in the selection of venders and contractors</a:t>
            </a:r>
          </a:p>
          <a:p>
            <a:pPr lvl="1"/>
            <a:r>
              <a:rPr lang="en-US" sz="2600" dirty="0" smtClean="0"/>
              <a:t>Increase the accuracy of recorded data</a:t>
            </a:r>
            <a:endParaRPr lang="en-US" sz="2600" dirty="0"/>
          </a:p>
        </p:txBody>
      </p:sp>
      <p:sp>
        <p:nvSpPr>
          <p:cNvPr id="3" name="Title 2"/>
          <p:cNvSpPr>
            <a:spLocks noGrp="1"/>
          </p:cNvSpPr>
          <p:nvPr>
            <p:ph type="title"/>
          </p:nvPr>
        </p:nvSpPr>
        <p:spPr/>
        <p:txBody>
          <a:bodyPr/>
          <a:lstStyle/>
          <a:p>
            <a:r>
              <a:rPr lang="en-US" dirty="0">
                <a:solidFill>
                  <a:srgbClr val="5B9BD5"/>
                </a:solidFill>
              </a:rPr>
              <a:t>Why Publicize the Data</a:t>
            </a:r>
            <a:endParaRPr lang="en-US" dirty="0"/>
          </a:p>
        </p:txBody>
      </p:sp>
      <p:sp>
        <p:nvSpPr>
          <p:cNvPr id="4" name="TextBox 3"/>
          <p:cNvSpPr txBox="1"/>
          <p:nvPr/>
        </p:nvSpPr>
        <p:spPr>
          <a:xfrm>
            <a:off x="3752977" y="6311900"/>
            <a:ext cx="6126101" cy="369332"/>
          </a:xfrm>
          <a:prstGeom prst="rect">
            <a:avLst/>
          </a:prstGeom>
          <a:noFill/>
          <a:ln>
            <a:solidFill>
              <a:schemeClr val="bg2"/>
            </a:solidFill>
          </a:ln>
        </p:spPr>
        <p:txBody>
          <a:bodyPr wrap="none" rtlCol="0" anchor="ctr" anchorCtr="1">
            <a:spAutoFit/>
          </a:bodyPr>
          <a:lstStyle/>
          <a:p>
            <a:r>
              <a:rPr lang="en-US" dirty="0" smtClean="0"/>
              <a:t>There’s more additional expected benefits discussed in the FR…</a:t>
            </a:r>
            <a:endParaRPr lang="en-US" dirty="0"/>
          </a:p>
        </p:txBody>
      </p:sp>
    </p:spTree>
    <p:extLst>
      <p:ext uri="{BB962C8B-B14F-4D97-AF65-F5344CB8AC3E}">
        <p14:creationId xmlns:p14="http://schemas.microsoft.com/office/powerpoint/2010/main" val="390835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Legitimate work rules may not be applied selectively to discipline workers who report work-related illnesses and injuries but not employees who violate the same rule without reporting a work-related injury or illness</a:t>
            </a:r>
          </a:p>
          <a:p>
            <a:r>
              <a:rPr lang="en-US" dirty="0" smtClean="0"/>
              <a:t>(b)(1)(iv) of the final rule authorizes OSHA to issue citations to employers who engage in </a:t>
            </a:r>
            <a:r>
              <a:rPr lang="en-US" dirty="0" err="1" smtClean="0"/>
              <a:t>pretextual</a:t>
            </a:r>
            <a:r>
              <a:rPr lang="en-US" dirty="0" smtClean="0"/>
              <a:t> disciplinary actions</a:t>
            </a:r>
          </a:p>
          <a:p>
            <a:r>
              <a:rPr lang="en-US" dirty="0" smtClean="0"/>
              <a:t>The final rule prohibits employers only from taking adverse action against an employee because the employee reported an injury or illness.</a:t>
            </a:r>
            <a:endParaRPr lang="en-US" dirty="0"/>
          </a:p>
        </p:txBody>
      </p:sp>
      <p:sp>
        <p:nvSpPr>
          <p:cNvPr id="3" name="Title 2"/>
          <p:cNvSpPr>
            <a:spLocks noGrp="1"/>
          </p:cNvSpPr>
          <p:nvPr>
            <p:ph type="title"/>
          </p:nvPr>
        </p:nvSpPr>
        <p:spPr/>
        <p:txBody>
          <a:bodyPr/>
          <a:lstStyle/>
          <a:p>
            <a:r>
              <a:rPr lang="en-US" dirty="0">
                <a:solidFill>
                  <a:srgbClr val="5B9BD5"/>
                </a:solidFill>
              </a:rPr>
              <a:t>Disciplinary Policies</a:t>
            </a:r>
            <a:endParaRPr lang="en-US" dirty="0"/>
          </a:p>
        </p:txBody>
      </p:sp>
    </p:spTree>
    <p:extLst>
      <p:ext uri="{BB962C8B-B14F-4D97-AF65-F5344CB8AC3E}">
        <p14:creationId xmlns:p14="http://schemas.microsoft.com/office/powerpoint/2010/main" val="85444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Nothing prohibits an employer from disciplining employees for violating legitimate safety rules even if that employee also was injured as a result of that violation</a:t>
            </a:r>
          </a:p>
          <a:p>
            <a:r>
              <a:rPr lang="en-US" dirty="0" smtClean="0"/>
              <a:t>What is prohibited is retaliatory adverse action taken against an employee simply because they reported a work-related injury or illness</a:t>
            </a:r>
            <a:endParaRPr lang="en-US" dirty="0"/>
          </a:p>
        </p:txBody>
      </p:sp>
      <p:sp>
        <p:nvSpPr>
          <p:cNvPr id="3" name="Title 2"/>
          <p:cNvSpPr>
            <a:spLocks noGrp="1"/>
          </p:cNvSpPr>
          <p:nvPr>
            <p:ph type="title"/>
          </p:nvPr>
        </p:nvSpPr>
        <p:spPr/>
        <p:txBody>
          <a:bodyPr/>
          <a:lstStyle/>
          <a:p>
            <a:r>
              <a:rPr lang="en-US" dirty="0">
                <a:solidFill>
                  <a:srgbClr val="5B9BD5"/>
                </a:solidFill>
              </a:rPr>
              <a:t>Disciplinary Policies</a:t>
            </a:r>
            <a:endParaRPr lang="en-US" dirty="0"/>
          </a:p>
        </p:txBody>
      </p:sp>
    </p:spTree>
    <p:extLst>
      <p:ext uri="{BB962C8B-B14F-4D97-AF65-F5344CB8AC3E}">
        <p14:creationId xmlns:p14="http://schemas.microsoft.com/office/powerpoint/2010/main" val="2095852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If an injury or illness is very unlikely to have caused by employee drug use or if the method of drug testing doesn’t identify impairment but only use at some point in the recent past, requiring the employee to be drug tested may inappropriately deter reporting</a:t>
            </a:r>
          </a:p>
          <a:p>
            <a:pPr lvl="1"/>
            <a:r>
              <a:rPr lang="en-US" dirty="0" smtClean="0"/>
              <a:t>Even ANSI has recognized the need for drug testing programs to be carefully designed and implemented to ensure employees are not discouraged from effective participation in injury and illness reporting programs </a:t>
            </a:r>
            <a:endParaRPr lang="en-US" dirty="0"/>
          </a:p>
        </p:txBody>
      </p:sp>
      <p:sp>
        <p:nvSpPr>
          <p:cNvPr id="3" name="Title 2"/>
          <p:cNvSpPr>
            <a:spLocks noGrp="1"/>
          </p:cNvSpPr>
          <p:nvPr>
            <p:ph type="title"/>
          </p:nvPr>
        </p:nvSpPr>
        <p:spPr/>
        <p:txBody>
          <a:bodyPr/>
          <a:lstStyle/>
          <a:p>
            <a:r>
              <a:rPr lang="en-US" dirty="0" smtClean="0"/>
              <a:t>Post Incident Drug Testing</a:t>
            </a:r>
            <a:endParaRPr lang="en-US" dirty="0"/>
          </a:p>
        </p:txBody>
      </p:sp>
    </p:spTree>
    <p:extLst>
      <p:ext uri="{BB962C8B-B14F-4D97-AF65-F5344CB8AC3E}">
        <p14:creationId xmlns:p14="http://schemas.microsoft.com/office/powerpoint/2010/main" val="836852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final rule does not ban drug testing, it does prohibit employers from using drug testing (or the threat of it) as a form of adverse action against employees who report injuries and illnesses</a:t>
            </a:r>
          </a:p>
          <a:p>
            <a:r>
              <a:rPr lang="en-US" dirty="0" smtClean="0"/>
              <a:t>Drug testing policies should limit post-incident testing to situations in which employee drug use is likely to have contributed to the incident and which the drug test can accurately identify impairment caused by drug use</a:t>
            </a:r>
            <a:endParaRPr lang="en-US" dirty="0"/>
          </a:p>
        </p:txBody>
      </p:sp>
      <p:sp>
        <p:nvSpPr>
          <p:cNvPr id="3" name="Title 2"/>
          <p:cNvSpPr>
            <a:spLocks noGrp="1"/>
          </p:cNvSpPr>
          <p:nvPr>
            <p:ph type="title"/>
          </p:nvPr>
        </p:nvSpPr>
        <p:spPr/>
        <p:txBody>
          <a:bodyPr/>
          <a:lstStyle/>
          <a:p>
            <a:r>
              <a:rPr lang="en-US" dirty="0">
                <a:solidFill>
                  <a:srgbClr val="5B9BD5"/>
                </a:solidFill>
              </a:rPr>
              <a:t>Post Incident Drug Testing</a:t>
            </a:r>
            <a:endParaRPr lang="en-US" dirty="0"/>
          </a:p>
        </p:txBody>
      </p:sp>
    </p:spTree>
    <p:extLst>
      <p:ext uri="{BB962C8B-B14F-4D97-AF65-F5344CB8AC3E}">
        <p14:creationId xmlns:p14="http://schemas.microsoft.com/office/powerpoint/2010/main" val="432776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62100" y="1825625"/>
            <a:ext cx="9791700" cy="4614504"/>
          </a:xfrm>
        </p:spPr>
        <p:txBody>
          <a:bodyPr>
            <a:normAutofit lnSpcReduction="10000"/>
          </a:bodyPr>
          <a:lstStyle/>
          <a:p>
            <a:r>
              <a:rPr lang="en-US" dirty="0" smtClean="0"/>
              <a:t>For example, it would likely not be reasonable to drug test an employee who reports a bee sting, a repetitive strain injury, or an injury caused by lack of machine guarding, or a machine or tool malfunction </a:t>
            </a:r>
          </a:p>
          <a:p>
            <a:pPr lvl="1"/>
            <a:r>
              <a:rPr lang="en-US" dirty="0" smtClean="0"/>
              <a:t>Likely it only deters reporting without contributing to an understanding of why the injury occurred or contributing to workplace safety</a:t>
            </a:r>
          </a:p>
          <a:p>
            <a:r>
              <a:rPr lang="en-US" dirty="0" smtClean="0"/>
              <a:t>Employers need to specifically suspect drug use before testing but there should be a reasonable possibility that drug use by the reporting employee was a contributing factor to the injury or illness in order to require drug testing</a:t>
            </a:r>
          </a:p>
          <a:p>
            <a:r>
              <a:rPr lang="en-US" dirty="0" smtClean="0"/>
              <a:t>Drug testing designed in a way to be punitive or embarrassing is likely to deter reporting</a:t>
            </a:r>
            <a:endParaRPr lang="en-US" dirty="0"/>
          </a:p>
        </p:txBody>
      </p:sp>
      <p:sp>
        <p:nvSpPr>
          <p:cNvPr id="3" name="Title 2"/>
          <p:cNvSpPr>
            <a:spLocks noGrp="1"/>
          </p:cNvSpPr>
          <p:nvPr>
            <p:ph type="title"/>
          </p:nvPr>
        </p:nvSpPr>
        <p:spPr/>
        <p:txBody>
          <a:bodyPr/>
          <a:lstStyle/>
          <a:p>
            <a:r>
              <a:rPr lang="en-US" dirty="0">
                <a:solidFill>
                  <a:srgbClr val="5B9BD5"/>
                </a:solidFill>
              </a:rPr>
              <a:t>Post Incident Drug Testing</a:t>
            </a:r>
            <a:endParaRPr lang="en-US" dirty="0"/>
          </a:p>
        </p:txBody>
      </p:sp>
    </p:spTree>
    <p:extLst>
      <p:ext uri="{BB962C8B-B14F-4D97-AF65-F5344CB8AC3E}">
        <p14:creationId xmlns:p14="http://schemas.microsoft.com/office/powerpoint/2010/main" val="3284645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If an employer conducts drug testing to comply with the requirements of a state or federal law or regulation the employers motive would not be retaliatory and testing would not be prohibited</a:t>
            </a:r>
          </a:p>
          <a:p>
            <a:pPr lvl="1"/>
            <a:r>
              <a:rPr lang="en-US" dirty="0" smtClean="0"/>
              <a:t>The OSH Act prohibits OSHA from superseding or affecting workers compensation laws</a:t>
            </a:r>
            <a:endParaRPr lang="en-US" dirty="0"/>
          </a:p>
        </p:txBody>
      </p:sp>
      <p:sp>
        <p:nvSpPr>
          <p:cNvPr id="3" name="Title 2"/>
          <p:cNvSpPr>
            <a:spLocks noGrp="1"/>
          </p:cNvSpPr>
          <p:nvPr>
            <p:ph type="title"/>
          </p:nvPr>
        </p:nvSpPr>
        <p:spPr/>
        <p:txBody>
          <a:bodyPr/>
          <a:lstStyle/>
          <a:p>
            <a:r>
              <a:rPr lang="en-US" dirty="0">
                <a:solidFill>
                  <a:srgbClr val="5B9BD5"/>
                </a:solidFill>
              </a:rPr>
              <a:t>Post Incident Drug Testing</a:t>
            </a:r>
            <a:endParaRPr lang="en-US" dirty="0"/>
          </a:p>
        </p:txBody>
      </p:sp>
    </p:spTree>
    <p:extLst>
      <p:ext uri="{BB962C8B-B14F-4D97-AF65-F5344CB8AC3E}">
        <p14:creationId xmlns:p14="http://schemas.microsoft.com/office/powerpoint/2010/main" val="376642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If an incentive program is not structured carefully they have the potential to discourage reporting of work-related injuries and illnesses without improving workplace safety</a:t>
            </a:r>
          </a:p>
          <a:p>
            <a:r>
              <a:rPr lang="en-US" dirty="0" smtClean="0"/>
              <a:t>A 2012 GAO study found that rate-based incentive programs which reward workers for achieving low rates of reported injury and illnesses may discourage reporting while more positive incentive programs which reward workers for activities like recommending safety improvements did not have the same effect</a:t>
            </a:r>
          </a:p>
        </p:txBody>
      </p:sp>
      <p:sp>
        <p:nvSpPr>
          <p:cNvPr id="3" name="Title 2"/>
          <p:cNvSpPr>
            <a:spLocks noGrp="1"/>
          </p:cNvSpPr>
          <p:nvPr>
            <p:ph type="title"/>
          </p:nvPr>
        </p:nvSpPr>
        <p:spPr/>
        <p:txBody>
          <a:bodyPr/>
          <a:lstStyle/>
          <a:p>
            <a:r>
              <a:rPr lang="en-US" dirty="0">
                <a:solidFill>
                  <a:srgbClr val="5B9BD5"/>
                </a:solidFill>
              </a:rPr>
              <a:t>Incentive Programs</a:t>
            </a:r>
            <a:endParaRPr lang="en-US" dirty="0"/>
          </a:p>
        </p:txBody>
      </p:sp>
    </p:spTree>
    <p:extLst>
      <p:ext uri="{BB962C8B-B14F-4D97-AF65-F5344CB8AC3E}">
        <p14:creationId xmlns:p14="http://schemas.microsoft.com/office/powerpoint/2010/main" val="3237982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62099" y="1825625"/>
            <a:ext cx="9980971" cy="4351338"/>
          </a:xfrm>
        </p:spPr>
        <p:txBody>
          <a:bodyPr>
            <a:normAutofit fontScale="92500"/>
          </a:bodyPr>
          <a:lstStyle/>
          <a:p>
            <a:r>
              <a:rPr lang="en-US" dirty="0"/>
              <a:t>ANSI/AIHA Z10-2012 indicates that incentive programs… should be carefully designed and implemented to ensure employees are not discouraged from effective participation in injury and illness reporting </a:t>
            </a:r>
            <a:r>
              <a:rPr lang="en-US" dirty="0" smtClean="0"/>
              <a:t>programs</a:t>
            </a:r>
          </a:p>
          <a:p>
            <a:r>
              <a:rPr lang="en-US" dirty="0" smtClean="0"/>
              <a:t>OSHA previously recognized incentive programs that discourage employees from reporting injuries and illnesses by denying a benefit to employees who report an injury or illness may be prohibited by 11 (c)</a:t>
            </a:r>
          </a:p>
          <a:p>
            <a:r>
              <a:rPr lang="en-US" dirty="0" smtClean="0"/>
              <a:t>To the extent incentive programs cause under-reporting they can result in under-recording of injuries and illnesses which is what is addressed by the final rule’s prohibition on using incentive programs in a way that impairs accurate recordkeeping</a:t>
            </a:r>
          </a:p>
        </p:txBody>
      </p:sp>
      <p:sp>
        <p:nvSpPr>
          <p:cNvPr id="3" name="Title 2"/>
          <p:cNvSpPr>
            <a:spLocks noGrp="1"/>
          </p:cNvSpPr>
          <p:nvPr>
            <p:ph type="title"/>
          </p:nvPr>
        </p:nvSpPr>
        <p:spPr/>
        <p:txBody>
          <a:bodyPr/>
          <a:lstStyle/>
          <a:p>
            <a:r>
              <a:rPr lang="en-US" dirty="0" smtClean="0"/>
              <a:t>Incentive Programs</a:t>
            </a:r>
            <a:endParaRPr lang="en-US" dirty="0"/>
          </a:p>
        </p:txBody>
      </p:sp>
    </p:spTree>
    <p:extLst>
      <p:ext uri="{BB962C8B-B14F-4D97-AF65-F5344CB8AC3E}">
        <p14:creationId xmlns:p14="http://schemas.microsoft.com/office/powerpoint/2010/main" val="1175311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It is a violation of (b)(1)(iv) to take adverse action against an employee for reporting a work-related injury or illness whether or not the adverse action was part of an incentive program so it would be a violation for an employer to use an incentive program to take adverse action including denying a benefit, because an employee reports a work related injury or illness such as disqualifying the employee for a monetary bonus or any other action that would deter a reasonable employee from reporting injuries and illnesses</a:t>
            </a:r>
          </a:p>
        </p:txBody>
      </p:sp>
      <p:sp>
        <p:nvSpPr>
          <p:cNvPr id="3" name="Title 2"/>
          <p:cNvSpPr>
            <a:spLocks noGrp="1"/>
          </p:cNvSpPr>
          <p:nvPr>
            <p:ph type="title"/>
          </p:nvPr>
        </p:nvSpPr>
        <p:spPr/>
        <p:txBody>
          <a:bodyPr/>
          <a:lstStyle/>
          <a:p>
            <a:r>
              <a:rPr lang="en-US" dirty="0">
                <a:solidFill>
                  <a:srgbClr val="5B9BD5"/>
                </a:solidFill>
              </a:rPr>
              <a:t>Incentive Programs</a:t>
            </a:r>
            <a:endParaRPr lang="en-US" dirty="0"/>
          </a:p>
        </p:txBody>
      </p:sp>
    </p:spTree>
    <p:extLst>
      <p:ext uri="{BB962C8B-B14F-4D97-AF65-F5344CB8AC3E}">
        <p14:creationId xmlns:p14="http://schemas.microsoft.com/office/powerpoint/2010/main" val="54444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An incentive program makes a reward contingent upon, for example, whether the employee correctly followed legitimate safety rules rather than whether they reported any injuries or illnesses the </a:t>
            </a:r>
            <a:r>
              <a:rPr lang="en-US" dirty="0"/>
              <a:t>p</a:t>
            </a:r>
            <a:r>
              <a:rPr lang="en-US" dirty="0" smtClean="0"/>
              <a:t>rogram would not violate this provision</a:t>
            </a:r>
          </a:p>
          <a:p>
            <a:r>
              <a:rPr lang="en-US" dirty="0" smtClean="0"/>
              <a:t>OSHA encourages incentive programs that promote worker participation in safety related activities such as identifying hazards or participating in investigations of injuries, incidents, or near misses</a:t>
            </a:r>
          </a:p>
          <a:p>
            <a:pPr lvl="1"/>
            <a:r>
              <a:rPr lang="en-US" dirty="0" smtClean="0"/>
              <a:t>Modest rewards for suggestions to strengthen safety and health, throwing a recognition party at the successful completion of company-wide training…</a:t>
            </a:r>
          </a:p>
          <a:p>
            <a:pPr lvl="1"/>
            <a:r>
              <a:rPr lang="en-US" dirty="0" smtClean="0"/>
              <a:t>Revised VPP Policy Memo #5 suggestions…</a:t>
            </a:r>
            <a:endParaRPr lang="en-US" dirty="0"/>
          </a:p>
        </p:txBody>
      </p:sp>
      <p:sp>
        <p:nvSpPr>
          <p:cNvPr id="3" name="Title 2"/>
          <p:cNvSpPr>
            <a:spLocks noGrp="1"/>
          </p:cNvSpPr>
          <p:nvPr>
            <p:ph type="title"/>
          </p:nvPr>
        </p:nvSpPr>
        <p:spPr/>
        <p:txBody>
          <a:bodyPr/>
          <a:lstStyle/>
          <a:p>
            <a:r>
              <a:rPr lang="en-US" dirty="0">
                <a:solidFill>
                  <a:srgbClr val="5B9BD5"/>
                </a:solidFill>
              </a:rPr>
              <a:t>Incentive Programs</a:t>
            </a:r>
            <a:endParaRPr lang="en-US" dirty="0"/>
          </a:p>
        </p:txBody>
      </p:sp>
    </p:spTree>
    <p:extLst>
      <p:ext uri="{BB962C8B-B14F-4D97-AF65-F5344CB8AC3E}">
        <p14:creationId xmlns:p14="http://schemas.microsoft.com/office/powerpoint/2010/main" val="2233430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8422844" y="1894451"/>
            <a:ext cx="2930956" cy="3083624"/>
          </a:xfrm>
        </p:spPr>
      </p:pic>
      <p:sp>
        <p:nvSpPr>
          <p:cNvPr id="3" name="Content Placeholder 2"/>
          <p:cNvSpPr>
            <a:spLocks noGrp="1"/>
          </p:cNvSpPr>
          <p:nvPr>
            <p:ph sz="half" idx="1"/>
          </p:nvPr>
        </p:nvSpPr>
        <p:spPr>
          <a:xfrm>
            <a:off x="1569698" y="1825625"/>
            <a:ext cx="6410911" cy="4351338"/>
          </a:xfrm>
        </p:spPr>
        <p:txBody>
          <a:bodyPr>
            <a:normAutofit/>
          </a:bodyPr>
          <a:lstStyle/>
          <a:p>
            <a:r>
              <a:rPr lang="en-US" dirty="0" smtClean="0"/>
              <a:t>The data will be electronically submitted or manually entered</a:t>
            </a:r>
          </a:p>
          <a:p>
            <a:pPr lvl="1"/>
            <a:r>
              <a:rPr lang="en-US" u="sng" dirty="0" smtClean="0"/>
              <a:t>Maybe</a:t>
            </a:r>
            <a:r>
              <a:rPr lang="en-US" dirty="0" smtClean="0"/>
              <a:t> MS Excel, XML, or csv…</a:t>
            </a:r>
          </a:p>
          <a:p>
            <a:r>
              <a:rPr lang="en-US" dirty="0" smtClean="0"/>
              <a:t>Its expected a help desk will be established to assist with data collection and submission</a:t>
            </a:r>
          </a:p>
          <a:p>
            <a:r>
              <a:rPr lang="en-US" dirty="0" smtClean="0"/>
              <a:t>Employers with technical difficulties would have multiple chances to submit the data before a citation is issued for non-response</a:t>
            </a:r>
            <a:endParaRPr lang="en-US" dirty="0"/>
          </a:p>
        </p:txBody>
      </p:sp>
      <p:sp>
        <p:nvSpPr>
          <p:cNvPr id="4" name="Title 3"/>
          <p:cNvSpPr>
            <a:spLocks noGrp="1"/>
          </p:cNvSpPr>
          <p:nvPr>
            <p:ph type="title"/>
          </p:nvPr>
        </p:nvSpPr>
        <p:spPr/>
        <p:txBody>
          <a:bodyPr/>
          <a:lstStyle/>
          <a:p>
            <a:r>
              <a:rPr lang="en-US" dirty="0" smtClean="0"/>
              <a:t>How would the Data be Collected</a:t>
            </a:r>
            <a:endParaRPr lang="en-US" dirty="0"/>
          </a:p>
        </p:txBody>
      </p:sp>
    </p:spTree>
    <p:extLst>
      <p:ext uri="{BB962C8B-B14F-4D97-AF65-F5344CB8AC3E}">
        <p14:creationId xmlns:p14="http://schemas.microsoft.com/office/powerpoint/2010/main" val="1181777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62100" y="1825624"/>
            <a:ext cx="9791700" cy="4496517"/>
          </a:xfrm>
        </p:spPr>
        <p:txBody>
          <a:bodyPr>
            <a:normAutofit/>
          </a:bodyPr>
          <a:lstStyle/>
          <a:p>
            <a:r>
              <a:rPr lang="en-US" dirty="0" smtClean="0"/>
              <a:t>There are two types of rules: Standards and Regulations</a:t>
            </a:r>
          </a:p>
          <a:p>
            <a:pPr lvl="1"/>
            <a:r>
              <a:rPr lang="en-US" dirty="0" smtClean="0"/>
              <a:t>Standards specify remedial measures to be taken to prevent and control employee exposure to identified occupational hazards e.g. 1910.95 is a standard because it includes remedial measures to address the specific identified hazard of employee exposure to occupational noise…</a:t>
            </a:r>
          </a:p>
          <a:p>
            <a:pPr lvl="1"/>
            <a:r>
              <a:rPr lang="en-US" dirty="0" smtClean="0"/>
              <a:t>Regulations are the means to effectuate other statutory purposes such as collection and dissemination of records of occupational injuries and illnesses e.g. an administrative effort to designed to uncover violations of the Act and discover unknown dangers</a:t>
            </a:r>
          </a:p>
          <a:p>
            <a:pPr lvl="1"/>
            <a:r>
              <a:rPr lang="en-US" dirty="0" smtClean="0"/>
              <a:t>Standards aim to correct particular identified workplace hazards while regulations further the general enforcement and detection purposes of the OSH Act</a:t>
            </a:r>
          </a:p>
          <a:p>
            <a:pPr lvl="1"/>
            <a:endParaRPr lang="en-US" dirty="0"/>
          </a:p>
        </p:txBody>
      </p:sp>
      <p:sp>
        <p:nvSpPr>
          <p:cNvPr id="3" name="Title 2"/>
          <p:cNvSpPr>
            <a:spLocks noGrp="1"/>
          </p:cNvSpPr>
          <p:nvPr>
            <p:ph type="title"/>
          </p:nvPr>
        </p:nvSpPr>
        <p:spPr/>
        <p:txBody>
          <a:bodyPr/>
          <a:lstStyle/>
          <a:p>
            <a:r>
              <a:rPr lang="en-US" dirty="0" smtClean="0"/>
              <a:t>An Odd Fact I Learned</a:t>
            </a:r>
            <a:endParaRPr lang="en-US" dirty="0"/>
          </a:p>
        </p:txBody>
      </p:sp>
    </p:spTree>
    <p:extLst>
      <p:ext uri="{BB962C8B-B14F-4D97-AF65-F5344CB8AC3E}">
        <p14:creationId xmlns:p14="http://schemas.microsoft.com/office/powerpoint/2010/main" val="3304371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Its not a product endorsement and you need to verify what your State’s current law is. But its interesting to look at:</a:t>
            </a:r>
          </a:p>
          <a:p>
            <a:endParaRPr lang="en-US" dirty="0"/>
          </a:p>
          <a:p>
            <a:pPr marL="0" indent="0" algn="ctr">
              <a:buNone/>
            </a:pPr>
            <a:r>
              <a:rPr lang="en-US" dirty="0">
                <a:hlinkClick r:id="rId2"/>
              </a:rPr>
              <a:t>http://</a:t>
            </a:r>
            <a:r>
              <a:rPr lang="en-US" dirty="0" smtClean="0">
                <a:hlinkClick r:id="rId2"/>
              </a:rPr>
              <a:t>www.ohsinc.com/info/state-drug-testing-laws/</a:t>
            </a:r>
            <a:endParaRPr lang="en-US" dirty="0" smtClean="0"/>
          </a:p>
          <a:p>
            <a:pPr marL="0" indent="0" algn="ctr">
              <a:buNone/>
            </a:pPr>
            <a:endParaRPr lang="en-US" dirty="0"/>
          </a:p>
        </p:txBody>
      </p:sp>
      <p:sp>
        <p:nvSpPr>
          <p:cNvPr id="3" name="Title 2"/>
          <p:cNvSpPr>
            <a:spLocks noGrp="1"/>
          </p:cNvSpPr>
          <p:nvPr>
            <p:ph type="title"/>
          </p:nvPr>
        </p:nvSpPr>
        <p:spPr/>
        <p:txBody>
          <a:bodyPr/>
          <a:lstStyle/>
          <a:p>
            <a:r>
              <a:rPr lang="en-US" smtClean="0"/>
              <a:t>Interesting Links</a:t>
            </a:r>
            <a:endParaRPr lang="en-US" dirty="0"/>
          </a:p>
        </p:txBody>
      </p:sp>
    </p:spTree>
    <p:extLst>
      <p:ext uri="{BB962C8B-B14F-4D97-AF65-F5344CB8AC3E}">
        <p14:creationId xmlns:p14="http://schemas.microsoft.com/office/powerpoint/2010/main" val="983758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pPr eaLnBrk="1" hangingPunct="1"/>
            <a:r>
              <a:rPr lang="en-US" altLang="en-US" dirty="0"/>
              <a:t>Questions?</a:t>
            </a:r>
          </a:p>
        </p:txBody>
      </p:sp>
      <p:sp>
        <p:nvSpPr>
          <p:cNvPr id="32771" name="Content Placeholder 1"/>
          <p:cNvSpPr>
            <a:spLocks noGrp="1"/>
          </p:cNvSpPr>
          <p:nvPr>
            <p:ph sz="half" idx="1"/>
          </p:nvPr>
        </p:nvSpPr>
        <p:spPr>
          <a:xfrm>
            <a:off x="1905000" y="1690688"/>
            <a:ext cx="6110416" cy="4481512"/>
          </a:xfrm>
        </p:spPr>
        <p:txBody>
          <a:bodyPr>
            <a:normAutofit lnSpcReduction="10000"/>
          </a:bodyPr>
          <a:lstStyle/>
          <a:p>
            <a:pPr>
              <a:defRPr/>
            </a:pPr>
            <a:r>
              <a:rPr lang="en-US" dirty="0" smtClean="0"/>
              <a:t>Houston North Area Office</a:t>
            </a:r>
          </a:p>
          <a:p>
            <a:pPr marL="0" indent="0">
              <a:buNone/>
              <a:defRPr/>
            </a:pPr>
            <a:r>
              <a:rPr lang="en-US" dirty="0"/>
              <a:t> </a:t>
            </a:r>
            <a:r>
              <a:rPr lang="en-US" dirty="0" smtClean="0"/>
              <a:t>  Joann Figueroa, Area Director</a:t>
            </a:r>
          </a:p>
          <a:p>
            <a:pPr marL="0" indent="0">
              <a:buNone/>
              <a:defRPr/>
            </a:pPr>
            <a:r>
              <a:rPr lang="en-US" dirty="0" smtClean="0"/>
              <a:t>	</a:t>
            </a:r>
            <a:r>
              <a:rPr lang="en-US" sz="2400" dirty="0"/>
              <a:t>Jim Shelton, CAS</a:t>
            </a:r>
          </a:p>
          <a:p>
            <a:pPr marL="0" indent="0">
              <a:buNone/>
              <a:defRPr/>
            </a:pPr>
            <a:r>
              <a:rPr lang="en-US" sz="2400" dirty="0"/>
              <a:t>	690 S. Loop 336 W., Suite 400</a:t>
            </a:r>
          </a:p>
          <a:p>
            <a:pPr marL="0" indent="0">
              <a:buNone/>
              <a:defRPr/>
            </a:pPr>
            <a:r>
              <a:rPr lang="en-US" sz="2400" dirty="0"/>
              <a:t>	Conroe, TX  77304</a:t>
            </a:r>
          </a:p>
          <a:p>
            <a:pPr marL="365125" lvl="1" indent="0">
              <a:buNone/>
              <a:defRPr/>
            </a:pPr>
            <a:r>
              <a:rPr lang="en-US" dirty="0" smtClean="0"/>
              <a:t>	</a:t>
            </a:r>
            <a:r>
              <a:rPr lang="en-US" dirty="0" smtClean="0">
                <a:hlinkClick r:id="rId2"/>
              </a:rPr>
              <a:t>shelton.james@dol.gov</a:t>
            </a:r>
            <a:endParaRPr lang="en-US" dirty="0" smtClean="0"/>
          </a:p>
          <a:p>
            <a:pPr marL="365125" lvl="1" indent="0">
              <a:buNone/>
              <a:defRPr/>
            </a:pPr>
            <a:endParaRPr lang="en-US" dirty="0"/>
          </a:p>
          <a:p>
            <a:pPr>
              <a:defRPr/>
            </a:pPr>
            <a:r>
              <a:rPr lang="en-US" dirty="0" smtClean="0"/>
              <a:t>Keep up to date with the Houston North Area Office email list. Contact Jim Shelton at the above email</a:t>
            </a:r>
          </a:p>
        </p:txBody>
      </p:sp>
      <p:pic>
        <p:nvPicPr>
          <p:cNvPr id="16388"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7870639" y="1690688"/>
            <a:ext cx="3483161" cy="2465676"/>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703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idx="4294967295"/>
          </p:nvPr>
        </p:nvSpPr>
        <p:spPr/>
        <p:txBody>
          <a:bodyPr/>
          <a:lstStyle/>
          <a:p>
            <a:pPr eaLnBrk="1" hangingPunct="1"/>
            <a:r>
              <a:rPr lang="en-US" altLang="en-US" sz="3200"/>
              <a:t>Disclaimer</a:t>
            </a:r>
          </a:p>
        </p:txBody>
      </p:sp>
      <p:sp>
        <p:nvSpPr>
          <p:cNvPr id="109571" name="Rectangle 3"/>
          <p:cNvSpPr>
            <a:spLocks noGrp="1" noChangeArrowheads="1"/>
          </p:cNvSpPr>
          <p:nvPr>
            <p:ph type="body" idx="4294967295"/>
          </p:nvPr>
        </p:nvSpPr>
        <p:spPr/>
        <p:txBody>
          <a:bodyPr/>
          <a:lstStyle/>
          <a:p>
            <a:pPr eaLnBrk="1" hangingPunct="1">
              <a:lnSpc>
                <a:spcPct val="80000"/>
              </a:lnSpc>
            </a:pPr>
            <a:r>
              <a:rPr lang="en-US" altLang="en-US" sz="1800"/>
              <a:t>This information has been developed by an OSHA Compliance Assistance Specialist and is intended to assist employers, workers, and others as they strive to improve workplace health and safety.  While we attempt to thoroughly address specific topics </a:t>
            </a:r>
            <a:r>
              <a:rPr lang="en-US" altLang="en-US" sz="1800" b="1" i="1"/>
              <a:t>[or hazards]</a:t>
            </a:r>
            <a:r>
              <a:rPr lang="en-US" altLang="en-US" sz="1800"/>
              <a:t>, it is not possible to include discussion of everything necessary to ensure a healthy and safe working environment in a presentation of this nature.  Thus, this information must be understood as a tool for addressing workplace hazards, rather than an exhaustive statement of an employer’s legal obligations, which are defined by statute, regulations, and standards.  Likewise, to the extent that this information references practices or procedures that may enhance health or safety, but which are not required by a statute, regulation, or standard, it cannot, and does not, create additional legal obligations.  Finally, over time, OSHA may modify rules and interpretations in light of new technology, information, or circumstances; to keep apprised of such developments, or to review information on a wide range of occupational safety and health topics, you can visit OSHA’s website at www.osha.gov.</a:t>
            </a:r>
          </a:p>
        </p:txBody>
      </p:sp>
    </p:spTree>
    <p:extLst>
      <p:ext uri="{BB962C8B-B14F-4D97-AF65-F5344CB8AC3E}">
        <p14:creationId xmlns:p14="http://schemas.microsoft.com/office/powerpoint/2010/main" val="3385453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24100" y="365126"/>
            <a:ext cx="9029700" cy="972062"/>
          </a:xfrm>
        </p:spPr>
        <p:txBody>
          <a:bodyPr/>
          <a:lstStyle/>
          <a:p>
            <a:r>
              <a:rPr lang="en-US" dirty="0" smtClean="0"/>
              <a:t>OSHA Form 300</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24100" y="1524000"/>
            <a:ext cx="9029699" cy="4896465"/>
          </a:xfrm>
        </p:spPr>
      </p:pic>
    </p:spTree>
    <p:extLst>
      <p:ext uri="{BB962C8B-B14F-4D97-AF65-F5344CB8AC3E}">
        <p14:creationId xmlns:p14="http://schemas.microsoft.com/office/powerpoint/2010/main" val="3864597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24101" y="1474839"/>
            <a:ext cx="9029700" cy="5024284"/>
          </a:xfrm>
        </p:spPr>
      </p:pic>
      <p:sp>
        <p:nvSpPr>
          <p:cNvPr id="3" name="Title 2"/>
          <p:cNvSpPr>
            <a:spLocks noGrp="1"/>
          </p:cNvSpPr>
          <p:nvPr>
            <p:ph type="title"/>
          </p:nvPr>
        </p:nvSpPr>
        <p:spPr>
          <a:xfrm>
            <a:off x="2324100" y="365125"/>
            <a:ext cx="9029700" cy="932733"/>
          </a:xfrm>
        </p:spPr>
        <p:txBody>
          <a:bodyPr/>
          <a:lstStyle/>
          <a:p>
            <a:r>
              <a:rPr lang="en-US" dirty="0" smtClean="0"/>
              <a:t>OSHA Form 301</a:t>
            </a:r>
            <a:endParaRPr lang="en-US" dirty="0"/>
          </a:p>
        </p:txBody>
      </p:sp>
    </p:spTree>
    <p:extLst>
      <p:ext uri="{BB962C8B-B14F-4D97-AF65-F5344CB8AC3E}">
        <p14:creationId xmlns:p14="http://schemas.microsoft.com/office/powerpoint/2010/main" val="344176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24100" y="365125"/>
            <a:ext cx="9029700" cy="913069"/>
          </a:xfrm>
        </p:spPr>
        <p:txBody>
          <a:bodyPr/>
          <a:lstStyle/>
          <a:p>
            <a:r>
              <a:rPr lang="en-US" dirty="0" smtClean="0"/>
              <a:t>OSHA Form 300A</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24100" y="1494502"/>
            <a:ext cx="9029699" cy="4916129"/>
          </a:xfrm>
        </p:spPr>
      </p:pic>
    </p:spTree>
    <p:extLst>
      <p:ext uri="{BB962C8B-B14F-4D97-AF65-F5344CB8AC3E}">
        <p14:creationId xmlns:p14="http://schemas.microsoft.com/office/powerpoint/2010/main" val="794111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loud skipper design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Cloud skipper design template" id="{30DBBF30-EDA2-4408-9702-3B0A8AED6F12}" vid="{0F128B79-39D4-4007-9EC6-E245A2CC91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A1AFEDE-5CAF-4D05-AC35-0F55C5366E1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Cloud skipper design slides</Template>
  <TotalTime>0</TotalTime>
  <Words>4614</Words>
  <Application>Microsoft Office PowerPoint</Application>
  <PresentationFormat>Widescreen</PresentationFormat>
  <Paragraphs>386</Paragraphs>
  <Slides>63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63</vt:i4>
      </vt:variant>
    </vt:vector>
  </HeadingPairs>
  <TitlesOfParts>
    <vt:vector size="68" baseType="lpstr">
      <vt:lpstr>Arial</vt:lpstr>
      <vt:lpstr>Calibri</vt:lpstr>
      <vt:lpstr>Cambria</vt:lpstr>
      <vt:lpstr>Times New Roman</vt:lpstr>
      <vt:lpstr>Cloud skipper design template</vt:lpstr>
      <vt:lpstr>Improved Tracking of Workplace Injuries and Illness</vt:lpstr>
      <vt:lpstr>Improved Tracking of Workplace Injuries and Illness</vt:lpstr>
      <vt:lpstr>Why Collect the Data</vt:lpstr>
      <vt:lpstr>Why Publicize the Data</vt:lpstr>
      <vt:lpstr>Why Publicize the Data</vt:lpstr>
      <vt:lpstr>How would the Data be Collected</vt:lpstr>
      <vt:lpstr>OSHA Form 300</vt:lpstr>
      <vt:lpstr>OSHA Form 301</vt:lpstr>
      <vt:lpstr>OSHA Form 300A</vt:lpstr>
      <vt:lpstr>Who Keeps Injury and Illness Records</vt:lpstr>
      <vt:lpstr>The new reporting requirements do not change the basic requirement of who keeps records under 1904   The ‘affected’ establishments already keep records…</vt:lpstr>
      <vt:lpstr>Who Submits Injury and Illness Records</vt:lpstr>
      <vt:lpstr>Who Submits Injury and Illness Records</vt:lpstr>
      <vt:lpstr>Who Submits Injury and Illness Records</vt:lpstr>
      <vt:lpstr>     The Designated Industries…</vt:lpstr>
      <vt:lpstr>     The Designated Industries…</vt:lpstr>
      <vt:lpstr>     The Designated Industries…</vt:lpstr>
      <vt:lpstr>     The Designated Industries…</vt:lpstr>
      <vt:lpstr>     The Designated Industries…</vt:lpstr>
      <vt:lpstr>     The Designated Industries…</vt:lpstr>
      <vt:lpstr>Who Submits Injury and Illness Records</vt:lpstr>
      <vt:lpstr>Who Submits Injury and Illness Records</vt:lpstr>
      <vt:lpstr>Publicly Available</vt:lpstr>
      <vt:lpstr>PowerPoint Presentation</vt:lpstr>
      <vt:lpstr>PowerPoint Presentation</vt:lpstr>
      <vt:lpstr>PowerPoint Presentation</vt:lpstr>
      <vt:lpstr>Will Data Need to be Updated</vt:lpstr>
      <vt:lpstr>What About HIPAA</vt:lpstr>
      <vt:lpstr>What About HIPAA</vt:lpstr>
      <vt:lpstr>What About HIPAA</vt:lpstr>
      <vt:lpstr>What About HIPAA</vt:lpstr>
      <vt:lpstr>What About HIPAA</vt:lpstr>
      <vt:lpstr>What About ADA</vt:lpstr>
      <vt:lpstr>What About ADA</vt:lpstr>
      <vt:lpstr>What about Alternative Forms</vt:lpstr>
      <vt:lpstr>Is it Changing the ‘No Fault’ RK Policy</vt:lpstr>
      <vt:lpstr>What about State-Plan States</vt:lpstr>
      <vt:lpstr>Accuracy of Records</vt:lpstr>
      <vt:lpstr>Accuracy of Records</vt:lpstr>
      <vt:lpstr>Providing Reporting Information to Employees</vt:lpstr>
      <vt:lpstr>Reasonable Reporting Procedures</vt:lpstr>
      <vt:lpstr>Reasonable Reporting Procedures</vt:lpstr>
      <vt:lpstr>Reasonable Reporting Procedures</vt:lpstr>
      <vt:lpstr>Prohibiting Discrimination for Reporting</vt:lpstr>
      <vt:lpstr>Prohibiting Discrimination for Reporting</vt:lpstr>
      <vt:lpstr>Prohibiting Discrimination for Reporting</vt:lpstr>
      <vt:lpstr>Prohibiting Discrimination for Reporting</vt:lpstr>
      <vt:lpstr>Disciplinary Policies</vt:lpstr>
      <vt:lpstr>Disciplinary Policies</vt:lpstr>
      <vt:lpstr>Disciplinary Policies</vt:lpstr>
      <vt:lpstr>Disciplinary Policies</vt:lpstr>
      <vt:lpstr>Post Incident Drug Testing</vt:lpstr>
      <vt:lpstr>Post Incident Drug Testing</vt:lpstr>
      <vt:lpstr>Post Incident Drug Testing</vt:lpstr>
      <vt:lpstr>Post Incident Drug Testing</vt:lpstr>
      <vt:lpstr>Incentive Programs</vt:lpstr>
      <vt:lpstr>Incentive Programs</vt:lpstr>
      <vt:lpstr>Incentive Programs</vt:lpstr>
      <vt:lpstr>Incentive Programs</vt:lpstr>
      <vt:lpstr>An Odd Fact I Learned</vt:lpstr>
      <vt:lpstr>Interesting Links</vt:lpstr>
      <vt:lpstr>Questions?</vt:lpstr>
      <vt:lpstr>Disclaimer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2016-05-16T03:27:13Z</dcterms:created>
  <dcterms:modified xsi:type="dcterms:W3CDTF">2016-06-28T15:11:24Z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TC034605089991</vt:lpwstr>
  </property>
</Properties>
</file>