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9" r:id="rId3"/>
    <p:sldId id="270" r:id="rId4"/>
    <p:sldId id="306" r:id="rId5"/>
    <p:sldId id="305" r:id="rId6"/>
    <p:sldId id="273" r:id="rId7"/>
    <p:sldId id="272" r:id="rId8"/>
    <p:sldId id="274" r:id="rId9"/>
    <p:sldId id="275" r:id="rId10"/>
    <p:sldId id="276" r:id="rId11"/>
    <p:sldId id="278" r:id="rId12"/>
    <p:sldId id="279" r:id="rId13"/>
    <p:sldId id="281" r:id="rId14"/>
    <p:sldId id="307" r:id="rId15"/>
    <p:sldId id="282" r:id="rId16"/>
    <p:sldId id="283" r:id="rId17"/>
    <p:sldId id="304" r:id="rId18"/>
    <p:sldId id="286" r:id="rId19"/>
    <p:sldId id="289" r:id="rId20"/>
    <p:sldId id="291" r:id="rId21"/>
    <p:sldId id="287" r:id="rId22"/>
    <p:sldId id="290" r:id="rId23"/>
    <p:sldId id="293" r:id="rId24"/>
    <p:sldId id="308" r:id="rId25"/>
    <p:sldId id="284" r:id="rId26"/>
    <p:sldId id="3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2621" autoAdjust="0"/>
  </p:normalViewPr>
  <p:slideViewPr>
    <p:cSldViewPr snapToGrid="0">
      <p:cViewPr varScale="1">
        <p:scale>
          <a:sx n="101" d="100"/>
          <a:sy n="101" d="100"/>
        </p:scale>
        <p:origin x="-10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5A6C7-F141-49A4-A167-85FF0900BA54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86369-977E-4EB2-B38B-978B3F083BE3}">
      <dgm:prSet phldrT="[Text]" custT="1"/>
      <dgm:spPr>
        <a:solidFill>
          <a:srgbClr val="FFC000">
            <a:alpha val="51000"/>
          </a:srgbClr>
        </a:solidFill>
      </dgm:spPr>
      <dgm:t>
        <a:bodyPr/>
        <a:lstStyle/>
        <a:p>
          <a:r>
            <a:rPr lang="en-US" sz="2800" b="1" u="sng" dirty="0" smtClean="0">
              <a:latin typeface="Calibri" panose="020F0502020204030204" pitchFamily="34" charset="0"/>
            </a:rPr>
            <a:t>Higher Frequency of NLT Claims</a:t>
          </a:r>
        </a:p>
        <a:p>
          <a:r>
            <a:rPr lang="en-US" sz="2800" b="1" dirty="0" smtClean="0">
              <a:latin typeface="Calibri" panose="020F0502020204030204" pitchFamily="34" charset="0"/>
            </a:rPr>
            <a:t>13%</a:t>
          </a:r>
          <a:r>
            <a:rPr lang="en-US" sz="2800" dirty="0" smtClean="0">
              <a:latin typeface="Calibri" panose="020F0502020204030204" pitchFamily="34" charset="0"/>
            </a:rPr>
            <a:t> </a:t>
          </a:r>
          <a:r>
            <a:rPr lang="en-US" sz="2400" dirty="0" smtClean="0">
              <a:latin typeface="Calibri" panose="020F0502020204030204" pitchFamily="34" charset="0"/>
            </a:rPr>
            <a:t>higher</a:t>
          </a:r>
          <a:r>
            <a:rPr lang="en-US" sz="2800" dirty="0" smtClean="0">
              <a:latin typeface="Calibri" panose="020F0502020204030204" pitchFamily="34" charset="0"/>
            </a:rPr>
            <a:t> </a:t>
          </a:r>
          <a:r>
            <a:rPr lang="en-US" sz="2800" b="1" dirty="0" smtClean="0">
              <a:latin typeface="Calibri" panose="020F0502020204030204" pitchFamily="34" charset="0"/>
            </a:rPr>
            <a:t>Total Claims</a:t>
          </a:r>
          <a:r>
            <a:rPr lang="en-US" sz="2800" dirty="0" smtClean="0">
              <a:latin typeface="Calibri" panose="020F0502020204030204" pitchFamily="34" charset="0"/>
            </a:rPr>
            <a:t/>
          </a:r>
          <a:br>
            <a:rPr lang="en-US" sz="2800" dirty="0" smtClean="0">
              <a:latin typeface="Calibri" panose="020F0502020204030204" pitchFamily="34" charset="0"/>
            </a:rPr>
          </a:br>
          <a:r>
            <a:rPr lang="en-US" sz="2800" b="1" dirty="0" smtClean="0">
              <a:latin typeface="Calibri" panose="020F0502020204030204" pitchFamily="34" charset="0"/>
            </a:rPr>
            <a:t>28%</a:t>
          </a:r>
          <a:r>
            <a:rPr lang="en-US" sz="2800" dirty="0" smtClean="0">
              <a:latin typeface="Calibri" panose="020F0502020204030204" pitchFamily="34" charset="0"/>
            </a:rPr>
            <a:t> </a:t>
          </a:r>
          <a:r>
            <a:rPr lang="en-US" sz="2400" dirty="0" smtClean="0">
              <a:latin typeface="Calibri" panose="020F0502020204030204" pitchFamily="34" charset="0"/>
            </a:rPr>
            <a:t>higher</a:t>
          </a:r>
          <a:r>
            <a:rPr lang="en-US" sz="2800" dirty="0" smtClean="0">
              <a:latin typeface="Calibri" panose="020F0502020204030204" pitchFamily="34" charset="0"/>
            </a:rPr>
            <a:t> </a:t>
          </a:r>
          <a:r>
            <a:rPr lang="en-US" sz="2800" b="1" dirty="0" smtClean="0">
              <a:latin typeface="Calibri" panose="020F0502020204030204" pitchFamily="34" charset="0"/>
            </a:rPr>
            <a:t>No Lost-time Claims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2E48BAE2-8268-43E7-88DF-5AF37D43A77D}" type="parTrans" cxnId="{2D9AB1BD-1ADF-4B9F-85A7-904DE081F7CA}">
      <dgm:prSet/>
      <dgm:spPr/>
      <dgm:t>
        <a:bodyPr/>
        <a:lstStyle/>
        <a:p>
          <a:endParaRPr lang="en-US"/>
        </a:p>
      </dgm:t>
    </dgm:pt>
    <dgm:pt modelId="{FEB4A59D-A880-4A7D-A3C2-1EDC5B5E7719}" type="sibTrans" cxnId="{2D9AB1BD-1ADF-4B9F-85A7-904DE081F7CA}">
      <dgm:prSet/>
      <dgm:spPr/>
      <dgm:t>
        <a:bodyPr/>
        <a:lstStyle/>
        <a:p>
          <a:endParaRPr lang="en-US"/>
        </a:p>
      </dgm:t>
    </dgm:pt>
    <dgm:pt modelId="{276D8A4C-27F4-4FD3-B09E-8C0B235C9867}">
      <dgm:prSet phldrT="[Text]" custT="1"/>
      <dgm:spPr>
        <a:solidFill>
          <a:srgbClr val="00B050">
            <a:alpha val="39000"/>
          </a:srgbClr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en-US" sz="2700" b="1" u="sng" dirty="0" smtClean="0">
              <a:latin typeface="Calibri" panose="020F0502020204030204" pitchFamily="34" charset="0"/>
            </a:rPr>
            <a:t>Lower Frequency &amp; Severity</a:t>
          </a:r>
        </a:p>
        <a:p>
          <a:pPr algn="l">
            <a:spcAft>
              <a:spcPts val="0"/>
            </a:spcAft>
          </a:pPr>
          <a:r>
            <a:rPr lang="en-US" sz="2800" b="1" dirty="0" smtClean="0">
              <a:latin typeface="Calibri" panose="020F0502020204030204" pitchFamily="34" charset="0"/>
            </a:rPr>
            <a:t>14%</a:t>
          </a:r>
          <a:r>
            <a:rPr lang="en-US" sz="2800" b="0" dirty="0" smtClean="0">
              <a:latin typeface="Calibri" panose="020F0502020204030204" pitchFamily="34" charset="0"/>
            </a:rPr>
            <a:t> l</a:t>
          </a:r>
          <a:r>
            <a:rPr lang="en-US" sz="2400" b="0" dirty="0" smtClean="0">
              <a:latin typeface="Calibri" panose="020F0502020204030204" pitchFamily="34" charset="0"/>
            </a:rPr>
            <a:t>ess</a:t>
          </a:r>
          <a:r>
            <a:rPr lang="en-US" sz="2800" b="0" dirty="0" smtClean="0">
              <a:latin typeface="Calibri" panose="020F0502020204030204" pitchFamily="34" charset="0"/>
            </a:rPr>
            <a:t> </a:t>
          </a:r>
          <a:r>
            <a:rPr lang="en-US" sz="2800" b="1" dirty="0" smtClean="0">
              <a:latin typeface="Calibri" panose="020F0502020204030204" pitchFamily="34" charset="0"/>
            </a:rPr>
            <a:t>Lost-time Claims</a:t>
          </a:r>
          <a:r>
            <a:rPr lang="en-US" sz="2800" b="0" dirty="0" smtClean="0">
              <a:latin typeface="Calibri" panose="020F0502020204030204" pitchFamily="34" charset="0"/>
            </a:rPr>
            <a:t/>
          </a:r>
          <a:br>
            <a:rPr lang="en-US" sz="2800" b="0" dirty="0" smtClean="0">
              <a:latin typeface="Calibri" panose="020F0502020204030204" pitchFamily="34" charset="0"/>
            </a:rPr>
          </a:br>
          <a:r>
            <a:rPr lang="en-US" sz="2800" b="0" dirty="0" smtClean="0">
              <a:latin typeface="Calibri" panose="020F0502020204030204" pitchFamily="34" charset="0"/>
            </a:rPr>
            <a:t> </a:t>
          </a:r>
          <a:r>
            <a:rPr lang="en-US" sz="2800" b="1" i="0" dirty="0" smtClean="0">
              <a:latin typeface="Calibri" panose="020F0502020204030204" pitchFamily="34" charset="0"/>
            </a:rPr>
            <a:t> 8% </a:t>
          </a:r>
          <a:r>
            <a:rPr lang="en-US" sz="2400" b="0" dirty="0" smtClean="0">
              <a:latin typeface="Calibri" panose="020F0502020204030204" pitchFamily="34" charset="0"/>
            </a:rPr>
            <a:t>less</a:t>
          </a:r>
          <a:r>
            <a:rPr lang="en-US" sz="2800" b="0" dirty="0" smtClean="0">
              <a:latin typeface="Calibri" panose="020F0502020204030204" pitchFamily="34" charset="0"/>
            </a:rPr>
            <a:t> </a:t>
          </a:r>
          <a:r>
            <a:rPr lang="en-US" sz="2800" b="1" dirty="0" smtClean="0">
              <a:latin typeface="Calibri" panose="020F0502020204030204" pitchFamily="34" charset="0"/>
            </a:rPr>
            <a:t>MSDs</a:t>
          </a:r>
        </a:p>
        <a:p>
          <a:pPr algn="l">
            <a:spcAft>
              <a:spcPts val="0"/>
            </a:spcAft>
          </a:pPr>
          <a:r>
            <a:rPr lang="en-US" sz="2800" b="1" dirty="0" smtClean="0">
              <a:latin typeface="Calibri" panose="020F0502020204030204" pitchFamily="34" charset="0"/>
            </a:rPr>
            <a:t>29%</a:t>
          </a:r>
          <a:r>
            <a:rPr lang="en-US" sz="2800" b="0" dirty="0" smtClean="0">
              <a:latin typeface="Calibri" panose="020F0502020204030204" pitchFamily="34" charset="0"/>
            </a:rPr>
            <a:t> less </a:t>
          </a:r>
          <a:r>
            <a:rPr lang="en-US" sz="2800" b="1" dirty="0" smtClean="0">
              <a:latin typeface="Calibri" panose="020F0502020204030204" pitchFamily="34" charset="0"/>
            </a:rPr>
            <a:t>Critical Injuries *</a:t>
          </a:r>
        </a:p>
        <a:p>
          <a:pPr algn="l">
            <a:spcAft>
              <a:spcPct val="35000"/>
            </a:spcAft>
          </a:pPr>
          <a:endParaRPr lang="en-US" sz="2800" b="1" dirty="0">
            <a:latin typeface="Calibri" panose="020F0502020204030204" pitchFamily="34" charset="0"/>
          </a:endParaRPr>
        </a:p>
      </dgm:t>
    </dgm:pt>
    <dgm:pt modelId="{7F44AB6A-A201-4402-9336-3F0BA0CB7FCE}" type="parTrans" cxnId="{88DD19B6-C467-418D-82CA-3B0B433E9060}">
      <dgm:prSet/>
      <dgm:spPr/>
      <dgm:t>
        <a:bodyPr/>
        <a:lstStyle/>
        <a:p>
          <a:endParaRPr lang="en-US"/>
        </a:p>
      </dgm:t>
    </dgm:pt>
    <dgm:pt modelId="{24D68B8E-91B7-4FA5-98C5-80289AED838B}" type="sibTrans" cxnId="{88DD19B6-C467-418D-82CA-3B0B433E9060}">
      <dgm:prSet/>
      <dgm:spPr/>
      <dgm:t>
        <a:bodyPr/>
        <a:lstStyle/>
        <a:p>
          <a:endParaRPr lang="en-US"/>
        </a:p>
      </dgm:t>
    </dgm:pt>
    <dgm:pt modelId="{A7AD0E43-BB74-451A-AB5E-C346E577A29B}" type="pres">
      <dgm:prSet presAssocID="{B255A6C7-F141-49A4-A167-85FF0900BA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369A8-C3F1-496B-836D-4069E2469B24}" type="pres">
      <dgm:prSet presAssocID="{B5686369-977E-4EB2-B38B-978B3F083BE3}" presName="upArrow" presStyleLbl="node1" presStyleIdx="0" presStyleCnt="2" custScaleX="85659" custLinFactNeighborX="-505" custLinFactNeighborY="2374"/>
      <dgm:spPr>
        <a:solidFill>
          <a:srgbClr val="FFC000"/>
        </a:solidFill>
      </dgm:spPr>
    </dgm:pt>
    <dgm:pt modelId="{58EBA13E-06B0-4AE7-9595-8CDCB3F55754}" type="pres">
      <dgm:prSet presAssocID="{B5686369-977E-4EB2-B38B-978B3F083BE3}" presName="upArrowText" presStyleLbl="revTx" presStyleIdx="0" presStyleCnt="2" custScaleX="116322" custScaleY="78582" custLinFactNeighborX="7906" custLinFactNeighborY="22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725D-DF30-4948-9AD6-8E62B26337D5}" type="pres">
      <dgm:prSet presAssocID="{276D8A4C-27F4-4FD3-B09E-8C0B235C9867}" presName="downArrow" presStyleLbl="node1" presStyleIdx="1" presStyleCnt="2" custScaleX="89134" custLinFactNeighborX="-6889" custLinFactNeighborY="-1083"/>
      <dgm:spPr>
        <a:solidFill>
          <a:srgbClr val="00B050"/>
        </a:solidFill>
      </dgm:spPr>
    </dgm:pt>
    <dgm:pt modelId="{3DF0E538-1551-45F9-8A35-115990709B90}" type="pres">
      <dgm:prSet presAssocID="{276D8A4C-27F4-4FD3-B09E-8C0B235C9867}" presName="downArrowText" presStyleLbl="revTx" presStyleIdx="1" presStyleCnt="2" custScaleX="114135" custScaleY="102297" custLinFactNeighborX="1429" custLinFactNeighborY="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EC98FC-AD9A-4C85-8FAB-AFAC5F88CD3D}" type="presOf" srcId="{B255A6C7-F141-49A4-A167-85FF0900BA54}" destId="{A7AD0E43-BB74-451A-AB5E-C346E577A29B}" srcOrd="0" destOrd="0" presId="urn:microsoft.com/office/officeart/2005/8/layout/arrow4"/>
    <dgm:cxn modelId="{7D3F95C7-BD5C-45CA-B8B7-6E725837909B}" type="presOf" srcId="{276D8A4C-27F4-4FD3-B09E-8C0B235C9867}" destId="{3DF0E538-1551-45F9-8A35-115990709B90}" srcOrd="0" destOrd="0" presId="urn:microsoft.com/office/officeart/2005/8/layout/arrow4"/>
    <dgm:cxn modelId="{F774AA30-14C1-41DC-84AC-DF8A65D88DCF}" type="presOf" srcId="{B5686369-977E-4EB2-B38B-978B3F083BE3}" destId="{58EBA13E-06B0-4AE7-9595-8CDCB3F55754}" srcOrd="0" destOrd="0" presId="urn:microsoft.com/office/officeart/2005/8/layout/arrow4"/>
    <dgm:cxn modelId="{2D9AB1BD-1ADF-4B9F-85A7-904DE081F7CA}" srcId="{B255A6C7-F141-49A4-A167-85FF0900BA54}" destId="{B5686369-977E-4EB2-B38B-978B3F083BE3}" srcOrd="0" destOrd="0" parTransId="{2E48BAE2-8268-43E7-88DF-5AF37D43A77D}" sibTransId="{FEB4A59D-A880-4A7D-A3C2-1EDC5B5E7719}"/>
    <dgm:cxn modelId="{88DD19B6-C467-418D-82CA-3B0B433E9060}" srcId="{B255A6C7-F141-49A4-A167-85FF0900BA54}" destId="{276D8A4C-27F4-4FD3-B09E-8C0B235C9867}" srcOrd="1" destOrd="0" parTransId="{7F44AB6A-A201-4402-9336-3F0BA0CB7FCE}" sibTransId="{24D68B8E-91B7-4FA5-98C5-80289AED838B}"/>
    <dgm:cxn modelId="{48036B24-9320-4256-86BB-D3EA46DE074D}" type="presParOf" srcId="{A7AD0E43-BB74-451A-AB5E-C346E577A29B}" destId="{2FB369A8-C3F1-496B-836D-4069E2469B24}" srcOrd="0" destOrd="0" presId="urn:microsoft.com/office/officeart/2005/8/layout/arrow4"/>
    <dgm:cxn modelId="{53F4AA41-E979-48BA-AF0E-C0AEA7605ADD}" type="presParOf" srcId="{A7AD0E43-BB74-451A-AB5E-C346E577A29B}" destId="{58EBA13E-06B0-4AE7-9595-8CDCB3F55754}" srcOrd="1" destOrd="0" presId="urn:microsoft.com/office/officeart/2005/8/layout/arrow4"/>
    <dgm:cxn modelId="{FB956D2A-2573-4243-88AE-4ED990E2F968}" type="presParOf" srcId="{A7AD0E43-BB74-451A-AB5E-C346E577A29B}" destId="{A16E725D-DF30-4948-9AD6-8E62B26337D5}" srcOrd="2" destOrd="0" presId="urn:microsoft.com/office/officeart/2005/8/layout/arrow4"/>
    <dgm:cxn modelId="{DE74A6D5-810C-4C1E-9662-CF42541F58A5}" type="presParOf" srcId="{A7AD0E43-BB74-451A-AB5E-C346E577A29B}" destId="{3DF0E538-1551-45F9-8A35-115990709B90}" srcOrd="3" destOrd="0" presId="urn:microsoft.com/office/officeart/2005/8/layout/arrow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369A8-C3F1-496B-836D-4069E2469B24}">
      <dsp:nvSpPr>
        <dsp:cNvPr id="0" name=""/>
        <dsp:cNvSpPr/>
      </dsp:nvSpPr>
      <dsp:spPr>
        <a:xfrm>
          <a:off x="-61610" y="42014"/>
          <a:ext cx="2351036" cy="2334490"/>
        </a:xfrm>
        <a:prstGeom prst="upArrow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BA13E-06B0-4AE7-9595-8CDCB3F55754}">
      <dsp:nvSpPr>
        <dsp:cNvPr id="0" name=""/>
        <dsp:cNvSpPr/>
      </dsp:nvSpPr>
      <dsp:spPr>
        <a:xfrm>
          <a:off x="2556693" y="288770"/>
          <a:ext cx="5417791" cy="1834488"/>
        </a:xfrm>
        <a:prstGeom prst="rect">
          <a:avLst/>
        </a:prstGeom>
        <a:solidFill>
          <a:srgbClr val="FFC000">
            <a:alpha val="51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latin typeface="Calibri" panose="020F0502020204030204" pitchFamily="34" charset="0"/>
            </a:rPr>
            <a:t>Higher Frequency of NLT Claims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13%</a:t>
          </a:r>
          <a:r>
            <a:rPr lang="en-US" sz="2800" kern="1200" dirty="0" smtClean="0">
              <a:latin typeface="Calibri" panose="020F0502020204030204" pitchFamily="34" charset="0"/>
            </a:rPr>
            <a:t> </a:t>
          </a:r>
          <a:r>
            <a:rPr lang="en-US" sz="2400" kern="1200" dirty="0" smtClean="0">
              <a:latin typeface="Calibri" panose="020F0502020204030204" pitchFamily="34" charset="0"/>
            </a:rPr>
            <a:t>higher</a:t>
          </a:r>
          <a:r>
            <a:rPr lang="en-US" sz="2800" kern="1200" dirty="0" smtClean="0">
              <a:latin typeface="Calibri" panose="020F0502020204030204" pitchFamily="34" charset="0"/>
            </a:rPr>
            <a:t> </a:t>
          </a:r>
          <a:r>
            <a:rPr lang="en-US" sz="2800" b="1" kern="1200" dirty="0" smtClean="0">
              <a:latin typeface="Calibri" panose="020F0502020204030204" pitchFamily="34" charset="0"/>
            </a:rPr>
            <a:t>Total Claims</a:t>
          </a:r>
          <a:r>
            <a:rPr lang="en-US" sz="2800" kern="1200" dirty="0" smtClean="0">
              <a:latin typeface="Calibri" panose="020F0502020204030204" pitchFamily="34" charset="0"/>
            </a:rPr>
            <a:t/>
          </a:r>
          <a:br>
            <a:rPr lang="en-US" sz="2800" kern="1200" dirty="0" smtClean="0">
              <a:latin typeface="Calibri" panose="020F0502020204030204" pitchFamily="34" charset="0"/>
            </a:rPr>
          </a:br>
          <a:r>
            <a:rPr lang="en-US" sz="2800" b="1" kern="1200" dirty="0" smtClean="0">
              <a:latin typeface="Calibri" panose="020F0502020204030204" pitchFamily="34" charset="0"/>
            </a:rPr>
            <a:t>28%</a:t>
          </a:r>
          <a:r>
            <a:rPr lang="en-US" sz="2800" kern="1200" dirty="0" smtClean="0">
              <a:latin typeface="Calibri" panose="020F0502020204030204" pitchFamily="34" charset="0"/>
            </a:rPr>
            <a:t> </a:t>
          </a:r>
          <a:r>
            <a:rPr lang="en-US" sz="2400" kern="1200" dirty="0" smtClean="0">
              <a:latin typeface="Calibri" panose="020F0502020204030204" pitchFamily="34" charset="0"/>
            </a:rPr>
            <a:t>higher</a:t>
          </a:r>
          <a:r>
            <a:rPr lang="en-US" sz="2800" kern="1200" dirty="0" smtClean="0">
              <a:latin typeface="Calibri" panose="020F0502020204030204" pitchFamily="34" charset="0"/>
            </a:rPr>
            <a:t> </a:t>
          </a:r>
          <a:r>
            <a:rPr lang="en-US" sz="2800" b="1" kern="1200" dirty="0" smtClean="0">
              <a:latin typeface="Calibri" panose="020F0502020204030204" pitchFamily="34" charset="0"/>
            </a:rPr>
            <a:t>No Lost-time Claims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556693" y="288770"/>
        <a:ext cx="5417791" cy="1834488"/>
      </dsp:txXfrm>
    </dsp:sp>
    <dsp:sp modelId="{A16E725D-DF30-4948-9AD6-8E62B26337D5}">
      <dsp:nvSpPr>
        <dsp:cNvPr id="0" name=""/>
        <dsp:cNvSpPr/>
      </dsp:nvSpPr>
      <dsp:spPr>
        <a:xfrm>
          <a:off x="525016" y="2490342"/>
          <a:ext cx="2446412" cy="2334490"/>
        </a:xfrm>
        <a:prstGeom prst="down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0E538-1551-45F9-8A35-115990709B90}">
      <dsp:nvSpPr>
        <dsp:cNvPr id="0" name=""/>
        <dsp:cNvSpPr/>
      </dsp:nvSpPr>
      <dsp:spPr>
        <a:xfrm>
          <a:off x="3062789" y="2488813"/>
          <a:ext cx="5315930" cy="2388113"/>
        </a:xfrm>
        <a:prstGeom prst="rect">
          <a:avLst/>
        </a:prstGeom>
        <a:solidFill>
          <a:srgbClr val="00B050">
            <a:alpha val="39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 smtClean="0">
              <a:latin typeface="Calibri" panose="020F0502020204030204" pitchFamily="34" charset="0"/>
            </a:rPr>
            <a:t>Lower Frequency &amp; Severity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14%</a:t>
          </a:r>
          <a:r>
            <a:rPr lang="en-US" sz="2800" b="0" kern="1200" dirty="0" smtClean="0">
              <a:latin typeface="Calibri" panose="020F0502020204030204" pitchFamily="34" charset="0"/>
            </a:rPr>
            <a:t> l</a:t>
          </a:r>
          <a:r>
            <a:rPr lang="en-US" sz="2400" b="0" kern="1200" dirty="0" smtClean="0">
              <a:latin typeface="Calibri" panose="020F0502020204030204" pitchFamily="34" charset="0"/>
            </a:rPr>
            <a:t>ess</a:t>
          </a:r>
          <a:r>
            <a:rPr lang="en-US" sz="2800" b="0" kern="1200" dirty="0" smtClean="0">
              <a:latin typeface="Calibri" panose="020F0502020204030204" pitchFamily="34" charset="0"/>
            </a:rPr>
            <a:t> </a:t>
          </a:r>
          <a:r>
            <a:rPr lang="en-US" sz="2800" b="1" kern="1200" dirty="0" smtClean="0">
              <a:latin typeface="Calibri" panose="020F0502020204030204" pitchFamily="34" charset="0"/>
            </a:rPr>
            <a:t>Lost-time Claims</a:t>
          </a:r>
          <a:r>
            <a:rPr lang="en-US" sz="2800" b="0" kern="1200" dirty="0" smtClean="0">
              <a:latin typeface="Calibri" panose="020F0502020204030204" pitchFamily="34" charset="0"/>
            </a:rPr>
            <a:t/>
          </a:r>
          <a:br>
            <a:rPr lang="en-US" sz="2800" b="0" kern="1200" dirty="0" smtClean="0">
              <a:latin typeface="Calibri" panose="020F0502020204030204" pitchFamily="34" charset="0"/>
            </a:rPr>
          </a:br>
          <a:r>
            <a:rPr lang="en-US" sz="2800" b="0" kern="1200" dirty="0" smtClean="0">
              <a:latin typeface="Calibri" panose="020F0502020204030204" pitchFamily="34" charset="0"/>
            </a:rPr>
            <a:t> </a:t>
          </a:r>
          <a:r>
            <a:rPr lang="en-US" sz="2800" b="1" i="0" kern="1200" dirty="0" smtClean="0">
              <a:latin typeface="Calibri" panose="020F0502020204030204" pitchFamily="34" charset="0"/>
            </a:rPr>
            <a:t> 8% </a:t>
          </a:r>
          <a:r>
            <a:rPr lang="en-US" sz="2400" b="0" kern="1200" dirty="0" smtClean="0">
              <a:latin typeface="Calibri" panose="020F0502020204030204" pitchFamily="34" charset="0"/>
            </a:rPr>
            <a:t>less</a:t>
          </a:r>
          <a:r>
            <a:rPr lang="en-US" sz="2800" b="0" kern="1200" dirty="0" smtClean="0">
              <a:latin typeface="Calibri" panose="020F0502020204030204" pitchFamily="34" charset="0"/>
            </a:rPr>
            <a:t> </a:t>
          </a:r>
          <a:r>
            <a:rPr lang="en-US" sz="2800" b="1" kern="1200" dirty="0" smtClean="0">
              <a:latin typeface="Calibri" panose="020F0502020204030204" pitchFamily="34" charset="0"/>
            </a:rPr>
            <a:t>MSDs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29%</a:t>
          </a:r>
          <a:r>
            <a:rPr lang="en-US" sz="2800" b="0" kern="1200" dirty="0" smtClean="0">
              <a:latin typeface="Calibri" panose="020F0502020204030204" pitchFamily="34" charset="0"/>
            </a:rPr>
            <a:t> less </a:t>
          </a:r>
          <a:r>
            <a:rPr lang="en-US" sz="2800" b="1" kern="1200" dirty="0" smtClean="0">
              <a:latin typeface="Calibri" panose="020F0502020204030204" pitchFamily="34" charset="0"/>
            </a:rPr>
            <a:t>Critical Injuries *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Calibri" panose="020F0502020204030204" pitchFamily="34" charset="0"/>
          </a:endParaRPr>
        </a:p>
      </dsp:txBody>
      <dsp:txXfrm>
        <a:off x="3062789" y="2488813"/>
        <a:ext cx="5315930" cy="238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3F6E7-2669-4077-88F7-30A522D92D3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8F1-5F6A-4211-9F59-3EEC1A22E5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8F1-5F6A-4211-9F59-3EEC1A22E5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CA" alt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C6D35-242D-4EF9-87E8-1959D40B0201}" type="slidenum">
              <a:rPr lang="en-US" altLang="en-US" smtClean="0">
                <a:ea typeface="ＭＳ Ｐゴシック" pitchFamily="34" charset="-128"/>
              </a:rPr>
              <a:pPr/>
              <a:t>12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44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2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5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8F1-5F6A-4211-9F59-3EEC1A22E5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5C21C-37A9-46BE-A2E0-6208686C172B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9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Explore the relationship between organizational policies and practices and claims and whether there is an interaction between union status and policies and practices in predicting claims.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2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</a:p>
          <a:p>
            <a:endParaRPr lang="en-US" dirty="0"/>
          </a:p>
          <a:p>
            <a:r>
              <a:rPr lang="en-US" dirty="0" smtClean="0"/>
              <a:t>OPPs</a:t>
            </a:r>
          </a:p>
          <a:p>
            <a:endParaRPr lang="en-US" dirty="0"/>
          </a:p>
          <a:p>
            <a:r>
              <a:rPr lang="en-US" dirty="0" smtClean="0"/>
              <a:t>Worker Voice both inside the company but also in the province</a:t>
            </a:r>
          </a:p>
          <a:p>
            <a:endParaRPr lang="en-US" dirty="0"/>
          </a:p>
          <a:p>
            <a:r>
              <a:rPr lang="en-US" dirty="0" smtClean="0"/>
              <a:t>Injury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8F1-5F6A-4211-9F59-3EEC1A22E5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8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1800" dirty="0"/>
              <a:t>The role of unions in supporting OHS remains understudied, especially in Canada and in Construction</a:t>
            </a:r>
          </a:p>
          <a:p>
            <a:pPr>
              <a:buFontTx/>
              <a:buChar char="•"/>
            </a:pPr>
            <a:r>
              <a:rPr lang="en-US" sz="1800" dirty="0"/>
              <a:t>The WSIB has not consistently captured union status in their data</a:t>
            </a:r>
          </a:p>
          <a:p>
            <a:pPr>
              <a:buFontTx/>
              <a:buChar char="•"/>
            </a:pPr>
            <a:r>
              <a:rPr lang="en-US" sz="1800" dirty="0"/>
              <a:t>Good news, the new form 7 contains a mandatory union status field</a:t>
            </a:r>
          </a:p>
          <a:p>
            <a:pPr>
              <a:buFontTx/>
              <a:buChar char="•"/>
            </a:pPr>
            <a:r>
              <a:rPr lang="en-US" sz="1800" dirty="0"/>
              <a:t>Construction is a high hazard industry</a:t>
            </a:r>
          </a:p>
          <a:p>
            <a:pPr>
              <a:buFontTx/>
              <a:buChar char="•"/>
            </a:pPr>
            <a:r>
              <a:rPr lang="en-US" sz="1800" dirty="0"/>
              <a:t>OCS has the best available list of union-certified construction firms in Ontario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38F1-5F6A-4211-9F59-3EEC1A22E5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C0962-434A-4CD3-9859-F56E81FC789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jacobs@iciconstruction.com" TargetMode="External"/><Relationship Id="rId4" Type="http://schemas.openxmlformats.org/officeDocument/2006/relationships/hyperlink" Target="mailto:Clewis1@com.edu" TargetMode="External"/><Relationship Id="rId5" Type="http://schemas.openxmlformats.org/officeDocument/2006/relationships/hyperlink" Target="http://www.com.edu/gcs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amickii@fi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695646"/>
            <a:ext cx="7710451" cy="2376263"/>
          </a:xfrm>
        </p:spPr>
        <p:txBody>
          <a:bodyPr/>
          <a:lstStyle/>
          <a:p>
            <a:pPr algn="ctr"/>
            <a:r>
              <a:rPr lang="en-CA" sz="4400" dirty="0"/>
              <a:t> </a:t>
            </a:r>
            <a:br>
              <a:rPr lang="en-CA" sz="4400" dirty="0"/>
            </a:br>
            <a:r>
              <a:rPr lang="en-CA" sz="4400" b="1" dirty="0" smtClean="0">
                <a:solidFill>
                  <a:schemeClr val="tx1"/>
                </a:solidFill>
              </a:rPr>
              <a:t>Why unions matter in construction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012733" y="3431379"/>
            <a:ext cx="36849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August 30, 2016 </a:t>
            </a:r>
            <a:br>
              <a:rPr lang="en-US" sz="2400" dirty="0" smtClean="0"/>
            </a:br>
            <a:r>
              <a:rPr lang="en-US" sz="2400" dirty="0" smtClean="0"/>
              <a:t>National VPPPA Conference </a:t>
            </a:r>
            <a:br>
              <a:rPr lang="en-US" sz="2400" dirty="0" smtClean="0"/>
            </a:br>
            <a:r>
              <a:rPr lang="en-US" sz="2400" dirty="0" smtClean="0"/>
              <a:t>Orlando FL </a:t>
            </a:r>
            <a:endParaRPr lang="en-US" sz="2400" dirty="0"/>
          </a:p>
        </p:txBody>
      </p:sp>
      <p:pic>
        <p:nvPicPr>
          <p:cNvPr id="1026" name="Picture 2" descr="C:\Users\bamick\Dropbox\Biolerplate Stuff\iwh_logo_blue_long_300x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69" y="5514109"/>
            <a:ext cx="3878323" cy="10600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0" y="5181771"/>
            <a:ext cx="2377829" cy="13801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65" y="5400909"/>
            <a:ext cx="2594805" cy="11241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299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75521" y="576033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Statistical Analyses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75521" y="1529408"/>
            <a:ext cx="8712967" cy="5328592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</a:rPr>
              <a:t>Injury &amp; Illness rates in union firms compared to non-union firms to determine a union safety effect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</a:rPr>
              <a:t>Adjusted for other conditions that may explain union effect: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" panose="020F0502020204030204" pitchFamily="34" charset="0"/>
              </a:rPr>
              <a:t>The </a:t>
            </a:r>
            <a:r>
              <a:rPr lang="en-US" altLang="en-US" sz="2400" b="1" u="sng" dirty="0">
                <a:latin typeface="Calibri" panose="020F0502020204030204" pitchFamily="34" charset="0"/>
              </a:rPr>
              <a:t>WSIB Classification Units </a:t>
            </a:r>
            <a:r>
              <a:rPr lang="en-US" altLang="en-US" sz="2400" dirty="0">
                <a:latin typeface="Calibri" panose="020F0502020204030204" pitchFamily="34" charset="0"/>
              </a:rPr>
              <a:t>(CUs) to control for occupation related hazards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" panose="020F0502020204030204" pitchFamily="34" charset="0"/>
              </a:rPr>
              <a:t>The </a:t>
            </a:r>
            <a:r>
              <a:rPr lang="en-US" altLang="en-US" sz="2400" b="1" u="sng" dirty="0">
                <a:latin typeface="Calibri" panose="020F0502020204030204" pitchFamily="34" charset="0"/>
              </a:rPr>
              <a:t>firm location </a:t>
            </a:r>
            <a:r>
              <a:rPr lang="en-US" altLang="en-US" sz="2400" dirty="0">
                <a:latin typeface="Calibri" panose="020F0502020204030204" pitchFamily="34" charset="0"/>
              </a:rPr>
              <a:t>in Ontario to control for safety culture variation across the province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400" b="1" u="sng" dirty="0">
                <a:latin typeface="Calibri" panose="020F0502020204030204" pitchFamily="34" charset="0"/>
              </a:rPr>
              <a:t>Work place size and complexity </a:t>
            </a:r>
            <a:r>
              <a:rPr lang="en-US" altLang="en-US" sz="2400" dirty="0">
                <a:latin typeface="Calibri" panose="020F0502020204030204" pitchFamily="34" charset="0"/>
              </a:rPr>
              <a:t>to control for variability in H&amp;S practices</a:t>
            </a:r>
          </a:p>
        </p:txBody>
      </p:sp>
    </p:spTree>
    <p:extLst>
      <p:ext uri="{BB962C8B-B14F-4D97-AF65-F5344CB8AC3E}">
        <p14:creationId xmlns:p14="http://schemas.microsoft.com/office/powerpoint/2010/main" val="27093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1877893"/>
              </p:ext>
            </p:extLst>
          </p:nvPr>
        </p:nvGraphicFramePr>
        <p:xfrm>
          <a:off x="1847528" y="1422306"/>
          <a:ext cx="8317109" cy="486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77752" y="556707"/>
            <a:ext cx="8856662" cy="64807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</a:rPr>
              <a:t>IWH Findings – A Union Safety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873" y="6503355"/>
            <a:ext cx="522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Caution Should Be Made in Interpreting the Critical Injury Estimate</a:t>
            </a:r>
          </a:p>
        </p:txBody>
      </p:sp>
    </p:spTree>
    <p:extLst>
      <p:ext uri="{BB962C8B-B14F-4D97-AF65-F5344CB8AC3E}">
        <p14:creationId xmlns:p14="http://schemas.microsoft.com/office/powerpoint/2010/main" val="10875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98148" y="576033"/>
            <a:ext cx="8568951" cy="648072"/>
          </a:xfrm>
        </p:spPr>
        <p:txBody>
          <a:bodyPr>
            <a:noAutofit/>
          </a:bodyPr>
          <a:lstStyle/>
          <a:p>
            <a:r>
              <a:rPr lang="en-CA" altLang="en-US" b="1" dirty="0">
                <a:solidFill>
                  <a:schemeClr val="tx1"/>
                </a:solidFill>
              </a:rPr>
              <a:t>What About 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73457" y="1562085"/>
            <a:ext cx="9568616" cy="45363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CA" altLang="en-US" sz="2800" b="1" dirty="0"/>
              <a:t>Differences are due to larger firms being unionized and having more resources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altLang="en-US" sz="2400" dirty="0"/>
              <a:t>Yes, but even after we adjusted for this we still observed the union safety effect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CA" altLang="en-US" sz="2800" b="1" dirty="0"/>
              <a:t>The sample is a selective sample of unionized construction firms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altLang="en-US" sz="2400" dirty="0"/>
              <a:t>No, we included all trades working in the ICI sector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 startAt="3"/>
            </a:pPr>
            <a:r>
              <a:rPr lang="en-CA" altLang="en-US" sz="2800" b="1" dirty="0"/>
              <a:t>Union effect is only in some trades or trades around Toronto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altLang="en-US" sz="2400" dirty="0"/>
              <a:t>No, the patterns are consistent across WSIB Classification Units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CA" altLang="en-US" sz="2800" dirty="0"/>
          </a:p>
          <a:p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04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for your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7" y="443345"/>
            <a:ext cx="10709564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Explains the Union Safety Effect?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82437" y="1342910"/>
            <a:ext cx="8258575" cy="43487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Union education and training programs are more effective in creating safe behaviors 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$40 million annually </a:t>
            </a:r>
            <a:r>
              <a:rPr lang="en-US" sz="2400" dirty="0"/>
              <a:t>is invested in specialized apprenticeship, upgrade and safety training for union tradespeople</a:t>
            </a:r>
          </a:p>
          <a:p>
            <a:pPr marL="85248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Over </a:t>
            </a:r>
            <a:r>
              <a:rPr lang="en-US" b="1" dirty="0"/>
              <a:t>95</a:t>
            </a:r>
            <a:r>
              <a:rPr lang="en-US" dirty="0"/>
              <a:t> state-of-the-art union/employer training </a:t>
            </a:r>
            <a:r>
              <a:rPr lang="en-US" dirty="0" smtClean="0"/>
              <a:t>centers </a:t>
            </a:r>
            <a:r>
              <a:rPr lang="en-US" dirty="0"/>
              <a:t>in every region of the province ensuring union tradespeople have the skills required for productive and safe worksites</a:t>
            </a:r>
          </a:p>
          <a:p>
            <a:pPr marL="85248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1.7 million man-hours of training </a:t>
            </a:r>
            <a:r>
              <a:rPr lang="en-US" dirty="0"/>
              <a:t>creates a highly-skilled, safety-focused workforce</a:t>
            </a:r>
          </a:p>
        </p:txBody>
      </p:sp>
    </p:spTree>
    <p:extLst>
      <p:ext uri="{BB962C8B-B14F-4D97-AF65-F5344CB8AC3E}">
        <p14:creationId xmlns:p14="http://schemas.microsoft.com/office/powerpoint/2010/main" val="7654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10" y="580910"/>
            <a:ext cx="10640290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Explains the Union Safety Effect?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51710" y="1732333"/>
            <a:ext cx="9905999" cy="43487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US" sz="2800" b="1" dirty="0"/>
              <a:t>Well-established reporting practices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Union supervisors and stewards require the reporting of all incidents including near misses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US" sz="2800" b="1" dirty="0"/>
              <a:t>Programs and practices that more effectively identify and reduce construction work hazards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Toolbox talks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Full-time healthy &amp; safety worker co-chair on larger projects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US" sz="2800" b="1" dirty="0"/>
              <a:t>Union workers have a greater voice to report without fear of reprisal</a:t>
            </a:r>
          </a:p>
        </p:txBody>
      </p:sp>
    </p:spTree>
    <p:extLst>
      <p:ext uri="{BB962C8B-B14F-4D97-AF65-F5344CB8AC3E}">
        <p14:creationId xmlns:p14="http://schemas.microsoft.com/office/powerpoint/2010/main" val="41925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NEW Results </a:t>
            </a:r>
            <a:r>
              <a:rPr lang="en-US" sz="6000" dirty="0" smtClean="0">
                <a:solidFill>
                  <a:schemeClr val="tx1"/>
                </a:solidFill>
              </a:rPr>
              <a:t>by VPP Element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640407" y="351906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Management Leadership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48818"/>
              </p:ext>
            </p:extLst>
          </p:nvPr>
        </p:nvGraphicFramePr>
        <p:xfrm>
          <a:off x="1274619" y="2132858"/>
          <a:ext cx="3717184" cy="425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184"/>
              </a:tblGrid>
              <a:tr h="414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Top management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 is actively involved in the safety program.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.  The safety manager (or, the person in charge of health &amp; safety) </a:t>
                      </a: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receives support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 from top management.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.  Your company</a:t>
                      </a: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spends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 time and money on improving safety performance.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.  Your company considers safety to be </a:t>
                      </a: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equall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y important as production and quality in the way work is done.  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.  Your company analyzes injury and illness data (e.g., claims data, first aid logs) to identify causes and target solutions.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. The safety program or committee has the responsibility, authority and resources to identify and address safety problems.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5A4389-67FE-4A61-991B-D66F8D616C05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8566" y="2238320"/>
            <a:ext cx="444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Differences Between Union and Non-Union Construction Firms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3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25878"/>
              </p:ext>
            </p:extLst>
          </p:nvPr>
        </p:nvGraphicFramePr>
        <p:xfrm>
          <a:off x="1534702" y="2276873"/>
          <a:ext cx="3511383" cy="372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383"/>
              </a:tblGrid>
              <a:tr h="49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Employees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are involved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 in decisions affecting their daily work.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Working relationships are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coope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rative.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There is a high level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of trust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in the employee/employer relationship at your company.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Communication is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open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 and employees feel free to voice concerns and make suggestions.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AEECF-EC0A-4005-A8BC-E3FD32F7EEBC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7368" y="530693"/>
            <a:ext cx="896448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Employee </a:t>
            </a:r>
            <a:r>
              <a:rPr lang="en-CA" b="1" u="sng" dirty="0" smtClean="0">
                <a:solidFill>
                  <a:schemeClr val="tx1"/>
                </a:solidFill>
              </a:rPr>
              <a:t>Involvement - Engagement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8566" y="2238320"/>
            <a:ext cx="444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Differences Between Union and Non-Union Construction Firms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37306"/>
              </p:ext>
            </p:extLst>
          </p:nvPr>
        </p:nvGraphicFramePr>
        <p:xfrm>
          <a:off x="1457368" y="2348880"/>
          <a:ext cx="3486504" cy="375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504"/>
              </a:tblGrid>
              <a:tr h="49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Your JHSC or H&amp;S representative participates in hazard recognition activities.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Your JHSC or H&amp;S representative provides input to Tool Box talks.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Your JHSC or H&amp;S representative participates in investigations related to accidents, near misses, and illnesses.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Your JHSC or H&amp;S representative prepares AND posts meeting minutes.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4885F-8CE9-404F-96A0-64EDCDE83D02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7368" y="555843"/>
            <a:ext cx="896448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Employee </a:t>
            </a:r>
            <a:r>
              <a:rPr lang="en-CA" b="1" u="sng" dirty="0" smtClean="0">
                <a:solidFill>
                  <a:schemeClr val="tx1"/>
                </a:solidFill>
              </a:rPr>
              <a:t>Involvement - </a:t>
            </a:r>
            <a:r>
              <a:rPr lang="en-CA" b="1" u="sng" dirty="0" smtClean="0">
                <a:solidFill>
                  <a:schemeClr val="tx1"/>
                </a:solidFill>
              </a:rPr>
              <a:t>JHSC </a:t>
            </a:r>
            <a:r>
              <a:rPr lang="en-CA" b="1" u="sng" dirty="0">
                <a:solidFill>
                  <a:schemeClr val="tx1"/>
                </a:solidFill>
              </a:rPr>
              <a:t>practices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8566" y="2238320"/>
            <a:ext cx="444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Significant Differences Between Union and Non-Union Construction Firms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Union Firms Better Performers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9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Speakers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Ben </a:t>
            </a:r>
            <a:r>
              <a:rPr lang="en-US" dirty="0" err="1" smtClean="0"/>
              <a:t>Amick</a:t>
            </a:r>
            <a:endParaRPr lang="en-US" dirty="0" smtClean="0"/>
          </a:p>
          <a:p>
            <a:pPr lvl="1"/>
            <a:r>
              <a:rPr lang="en-US" dirty="0" err="1" smtClean="0"/>
              <a:t>Dept</a:t>
            </a:r>
            <a:r>
              <a:rPr lang="en-US" dirty="0" smtClean="0"/>
              <a:t> Chair, Health Policy &amp; Prevention, Florida International University, Miami FL</a:t>
            </a:r>
          </a:p>
          <a:p>
            <a:pPr lvl="1"/>
            <a:r>
              <a:rPr lang="en-US" dirty="0" smtClean="0"/>
              <a:t>Senior Scientist</a:t>
            </a:r>
            <a:r>
              <a:rPr lang="en-US" dirty="0" smtClean="0"/>
              <a:t>, Institute for </a:t>
            </a:r>
            <a:r>
              <a:rPr lang="en-US" dirty="0" smtClean="0"/>
              <a:t>Worker &amp; </a:t>
            </a:r>
            <a:r>
              <a:rPr lang="en-US" dirty="0" smtClean="0"/>
              <a:t>Health, Toronto, Ontario, Canada </a:t>
            </a:r>
          </a:p>
          <a:p>
            <a:r>
              <a:rPr lang="en-US" dirty="0" smtClean="0"/>
              <a:t>Katherine </a:t>
            </a:r>
            <a:r>
              <a:rPr lang="en-US" dirty="0" smtClean="0"/>
              <a:t>Jacobs</a:t>
            </a:r>
            <a:endParaRPr lang="en-US" dirty="0" smtClean="0"/>
          </a:p>
          <a:p>
            <a:pPr lvl="1"/>
            <a:r>
              <a:rPr lang="en-US" dirty="0" smtClean="0"/>
              <a:t>Director of Research, Ontario Construction Secretariat, Toronto, Ontario, Canada </a:t>
            </a:r>
            <a:endParaRPr lang="en-US" dirty="0"/>
          </a:p>
          <a:p>
            <a:r>
              <a:rPr lang="en-US" dirty="0" smtClean="0"/>
              <a:t>Cindy Lewis, MSPH, ASP </a:t>
            </a:r>
          </a:p>
          <a:p>
            <a:pPr lvl="1"/>
            <a:r>
              <a:rPr lang="en-US" dirty="0" smtClean="0"/>
              <a:t>Director, Gulf Coast Safety Institute, College of the Mainland, Texas City TX </a:t>
            </a:r>
          </a:p>
          <a:p>
            <a:pPr lvl="1"/>
            <a:r>
              <a:rPr lang="en-US" dirty="0" smtClean="0"/>
              <a:t>OSHA Challenge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36724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FA684-75D8-4213-8AB2-F9260206FF0A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32276"/>
              </p:ext>
            </p:extLst>
          </p:nvPr>
        </p:nvGraphicFramePr>
        <p:xfrm>
          <a:off x="1496291" y="2233120"/>
          <a:ext cx="3652842" cy="371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842"/>
              </a:tblGrid>
              <a:tr h="57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Jobs are designed to reduce heavy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lift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ing.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Jobs are designed to reduce repetitive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movement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.  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Ergonomic strategies are used to improve workstation design.      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smtClean="0">
                          <a:latin typeface="Arial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Ergonomic factors are considered 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 purchasing</a:t>
                      </a:r>
                      <a:r>
                        <a:rPr lang="en-CA" sz="1400" b="1" dirty="0">
                          <a:latin typeface="Arial"/>
                          <a:ea typeface="Calibri"/>
                          <a:cs typeface="Times New Roman"/>
                        </a:rPr>
                        <a:t> new tools, equipment, or furniture.</a:t>
                      </a: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30036" y="326740"/>
            <a:ext cx="953192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u="sng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0703" y="527955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Worksite </a:t>
            </a:r>
            <a:r>
              <a:rPr lang="en-CA" b="1" u="sng" dirty="0" smtClean="0">
                <a:solidFill>
                  <a:schemeClr val="tx1"/>
                </a:solidFill>
              </a:rPr>
              <a:t>analysis – Ergonomic Policies &amp;  Practices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8566" y="2238320"/>
            <a:ext cx="444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Differences Between Union and Non-Union Construction Firms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8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79576" y="2348880"/>
            <a:ext cx="7772400" cy="3810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F12998-0C87-4E8A-A54F-2EEA4A82CC03}" type="slidenum">
              <a:rPr lang="en-US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95275"/>
              </p:ext>
            </p:extLst>
          </p:nvPr>
        </p:nvGraphicFramePr>
        <p:xfrm>
          <a:off x="1330036" y="1971948"/>
          <a:ext cx="3897404" cy="450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404"/>
              </a:tblGrid>
              <a:tr h="546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Health and safety incidents are investigated for root causes.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An analysis of the hazards for each jobsite is performed.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Engineering controls are used for all applicable hazards (e.g., special tools, equipment).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Safety and health rules and work practices are fully operational.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5.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Your company is fully prepared to deal with all emergency situations it may encounter (e.g., robbery, fire, or tornado).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6.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Your company documents progress in correcting jobsite hazards.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7.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Hazards are re-assessed during the project as tasks change.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8.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Near-miss incidents are reported in a timely manner.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9.  </a:t>
                      </a:r>
                      <a:r>
                        <a:rPr lang="en-CA" sz="1200" b="1" dirty="0">
                          <a:latin typeface="Arial"/>
                          <a:ea typeface="Calibri"/>
                          <a:cs typeface="Times New Roman"/>
                        </a:rPr>
                        <a:t>Actions are taken to prevent future incidents.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30036" y="326740"/>
            <a:ext cx="953192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Hazard Prevention &amp; Control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8566" y="2238320"/>
            <a:ext cx="444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Significant Differences Between Union and Non-Union Construction Firms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Union Firms Better Performers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7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2545" y="437974"/>
            <a:ext cx="953192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u="sng" dirty="0" smtClean="0">
                <a:solidFill>
                  <a:schemeClr val="tx1"/>
                </a:solidFill>
              </a:rPr>
              <a:t>Safety &amp; Health training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9576" y="2348880"/>
            <a:ext cx="7772400" cy="3810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37671"/>
              </p:ext>
            </p:extLst>
          </p:nvPr>
        </p:nvGraphicFramePr>
        <p:xfrm>
          <a:off x="1330036" y="1971948"/>
          <a:ext cx="3897404" cy="400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404"/>
              </a:tblGrid>
              <a:tr h="546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Training to perform work duties with known hazards.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OHS awareness training (toolbox talks, job analysis.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3.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Supervisors trained</a:t>
                      </a:r>
                      <a:r>
                        <a:rPr lang="en-CA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in legal responsibilities to protect worker health and safety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Workers trained in rights</a:t>
                      </a:r>
                      <a:r>
                        <a:rPr lang="en-CA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to refuse to under </a:t>
                      </a:r>
                      <a:r>
                        <a:rPr lang="en-CA" sz="1200" b="1" baseline="0" dirty="0" err="1" smtClean="0">
                          <a:latin typeface="Arial"/>
                          <a:ea typeface="Calibri"/>
                          <a:cs typeface="Times New Roman"/>
                        </a:rPr>
                        <a:t>OSHAct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5.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Employees receive standard training (first aid, fall arrest)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6.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Employees</a:t>
                      </a:r>
                      <a:r>
                        <a:rPr lang="en-CA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receive site or trade specific training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7.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Employees receive training in leadership or basic human</a:t>
                      </a:r>
                      <a:r>
                        <a:rPr lang="en-CA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resource skills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8.  </a:t>
                      </a:r>
                      <a:r>
                        <a:rPr lang="en-CA" sz="1200" b="1" dirty="0" smtClean="0">
                          <a:latin typeface="Arial"/>
                          <a:ea typeface="Calibri"/>
                          <a:cs typeface="Times New Roman"/>
                        </a:rPr>
                        <a:t>Employees receive training in hazard recognition, control and reporting.</a:t>
                      </a:r>
                      <a:endParaRPr lang="en-C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08566" y="2238320"/>
            <a:ext cx="444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Significant Differences Between Union and Non-Union Construction Firms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Union Firms Better Performers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48513" y="1231529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Asked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02382" y="1220454"/>
            <a:ext cx="307928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100" b="1" dirty="0" smtClean="0">
                <a:solidFill>
                  <a:schemeClr val="tx1"/>
                </a:solidFill>
              </a:rPr>
              <a:t>What We Found</a:t>
            </a:r>
            <a:endParaRPr lang="en-US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22960"/>
            <a:ext cx="9269896" cy="20116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Does this make sense?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use this information?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13773"/>
            <a:ext cx="9372600" cy="12954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Unions Can Make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04" name="Picture 4" descr="http://www.hydro.com/upload/34291/kurs_455x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060849"/>
            <a:ext cx="4333875" cy="2134741"/>
          </a:xfrm>
          <a:prstGeom prst="rect">
            <a:avLst/>
          </a:prstGeom>
          <a:noFill/>
        </p:spPr>
      </p:pic>
      <p:pic>
        <p:nvPicPr>
          <p:cNvPr id="102406" name="Picture 6" descr="http://www.schmidtgladstone.com/blog/wp-content/uploads/2012/05/injured-wo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7" y="4322084"/>
            <a:ext cx="4248471" cy="2535917"/>
          </a:xfrm>
          <a:prstGeom prst="rect">
            <a:avLst/>
          </a:prstGeom>
          <a:noFill/>
        </p:spPr>
      </p:pic>
      <p:pic>
        <p:nvPicPr>
          <p:cNvPr id="102408" name="Picture 8" descr="http://media.timesfreepress.com/img/photos/2014/02/08/020814c_vw_workers.01_t618.JPG?ba5b5b122dd3d37cc13d83e92a6a0ec0d5bfa3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293097"/>
            <a:ext cx="4499992" cy="2564904"/>
          </a:xfrm>
          <a:prstGeom prst="rect">
            <a:avLst/>
          </a:prstGeom>
          <a:noFill/>
        </p:spPr>
      </p:pic>
      <p:pic>
        <p:nvPicPr>
          <p:cNvPr id="102410" name="Picture 10" descr="http://3.bp.blogspot.com/-J7_ZRyUk7Pw/ToVEY0iY2WI/AAAAAAAABeU/ZafegsaMqMY/s400/istockphoto_1700685-construction-site-safe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6" y="2068801"/>
            <a:ext cx="4248472" cy="2253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7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You!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Ben </a:t>
            </a:r>
            <a:r>
              <a:rPr lang="en-US" dirty="0" err="1" smtClean="0"/>
              <a:t>Amick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bamickii@fiu.edu</a:t>
            </a:r>
            <a:r>
              <a:rPr lang="en-US" dirty="0" smtClean="0"/>
              <a:t>, 305-348-7527</a:t>
            </a:r>
          </a:p>
          <a:p>
            <a:r>
              <a:rPr lang="en-US" dirty="0" smtClean="0"/>
              <a:t>Katherine Jacobs </a:t>
            </a:r>
          </a:p>
          <a:p>
            <a:pPr lvl="1"/>
            <a:r>
              <a:rPr lang="en-US" dirty="0" smtClean="0">
                <a:hlinkClick r:id="rId3"/>
              </a:rPr>
              <a:t>kjacobs@iciconstruction.com</a:t>
            </a:r>
            <a:r>
              <a:rPr lang="en-US" dirty="0" smtClean="0"/>
              <a:t>. 416-620-5210</a:t>
            </a:r>
            <a:endParaRPr lang="en-US" dirty="0"/>
          </a:p>
          <a:p>
            <a:r>
              <a:rPr lang="en-US" dirty="0" smtClean="0"/>
              <a:t>Cindy Lewis, MSPH, ASP </a:t>
            </a:r>
          </a:p>
          <a:p>
            <a:pPr lvl="1"/>
            <a:r>
              <a:rPr lang="en-US" dirty="0" smtClean="0">
                <a:hlinkClick r:id="rId4"/>
              </a:rPr>
              <a:t>Clewis1@com.edu</a:t>
            </a:r>
            <a:r>
              <a:rPr lang="en-US" dirty="0" smtClean="0"/>
              <a:t>,  409-933-8495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 can be found at </a:t>
            </a:r>
            <a:r>
              <a:rPr lang="en-US" dirty="0" smtClean="0">
                <a:hlinkClick r:id="rId5"/>
              </a:rPr>
              <a:t>www.com.edu/gcsi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are you here?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Why does Canadian research apply to US?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types of trade unions are the same – electrical, steel workers, millwrights, laborers. </a:t>
            </a:r>
          </a:p>
          <a:p>
            <a:r>
              <a:rPr lang="en-US" sz="2800" dirty="0" smtClean="0"/>
              <a:t>Joint Health &amp; Safety Committees mandated by legislation for companies with </a:t>
            </a:r>
            <a:r>
              <a:rPr lang="en-US" sz="2800" dirty="0" smtClean="0"/>
              <a:t>&gt;20 </a:t>
            </a:r>
            <a:r>
              <a:rPr lang="en-US" sz="2800" dirty="0" smtClean="0"/>
              <a:t>employees (in Ontario)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6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65" y="374073"/>
            <a:ext cx="9372600" cy="9005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We Wanted to Know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2078737" y="1509676"/>
            <a:ext cx="8346256" cy="4469692"/>
          </a:xfrm>
          <a:solidFill>
            <a:schemeClr val="bg1"/>
          </a:solidFill>
        </p:spPr>
        <p:txBody>
          <a:bodyPr/>
          <a:lstStyle/>
          <a:p>
            <a:pPr marL="268287" indent="0" algn="ctr">
              <a:buNone/>
            </a:pPr>
            <a:r>
              <a:rPr lang="en-US" altLang="ja-JP" sz="3600" i="1" dirty="0" smtClean="0">
                <a:latin typeface="Calibri" panose="020F0502020204030204" pitchFamily="34" charset="0"/>
              </a:rPr>
              <a:t>“</a:t>
            </a:r>
            <a:r>
              <a:rPr lang="en-US" altLang="ja-JP" sz="4000" i="1" dirty="0" smtClean="0">
                <a:latin typeface="Calibri" panose="020F0502020204030204" pitchFamily="34" charset="0"/>
              </a:rPr>
              <a:t>Do </a:t>
            </a:r>
            <a:r>
              <a:rPr lang="en-US" altLang="ja-JP" sz="4000" i="1" dirty="0">
                <a:latin typeface="Calibri" panose="020F0502020204030204" pitchFamily="34" charset="0"/>
              </a:rPr>
              <a:t>union certified employers in the construction industry experience fewer injuries and  illnesses compared to non-union employers?</a:t>
            </a:r>
            <a:r>
              <a:rPr lang="ja-JP" altLang="en-US" sz="4000" i="1" dirty="0" smtClean="0">
                <a:latin typeface="Calibri" panose="020F0502020204030204" pitchFamily="34" charset="0"/>
              </a:rPr>
              <a:t>”</a:t>
            </a:r>
            <a:endParaRPr lang="en-US" sz="3600" i="1" dirty="0"/>
          </a:p>
          <a:p>
            <a:pPr marL="273050" indent="-4763" algn="ctr"/>
            <a:endParaRPr lang="en-US" sz="2800" b="1" i="1" dirty="0"/>
          </a:p>
          <a:p>
            <a:pPr marL="273050" indent="-4763" algn="ctr"/>
            <a:endParaRPr lang="en-US" sz="2800" b="1" i="1" dirty="0"/>
          </a:p>
          <a:p>
            <a:pPr marL="273050" indent="-4763" algn="ctr"/>
            <a:endParaRPr lang="en-US" sz="2800" b="1" i="1" dirty="0"/>
          </a:p>
          <a:p>
            <a:pPr marL="273050" indent="-4763" algn="ctr"/>
            <a:endParaRPr lang="en-US" sz="2800" b="1" i="1" dirty="0"/>
          </a:p>
        </p:txBody>
      </p:sp>
      <p:pic>
        <p:nvPicPr>
          <p:cNvPr id="9" name="Picture 5" descr="http://t1.gstatic.com/images?q=tbn:ANd9GcTJLZaWbAFdss6YmVLyHucztm_pN0MQPfCh4tfoWg3kj4TdvSoP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356" y="4019072"/>
            <a:ext cx="1939809" cy="219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7" y="372995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Research Partners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3969" y="3145584"/>
            <a:ext cx="4283664" cy="2935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Representing the: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Arial" pitchFamily="34" charset="0"/>
              </a:rPr>
              <a:t>Building trades unions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Arial" pitchFamily="34" charset="0"/>
              </a:rPr>
              <a:t>Union contractors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Industrial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, Commercial and Institutional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Construction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77633" y="3145584"/>
            <a:ext cx="4190736" cy="316835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CA" alt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Independent, not-for-profit research organization with the goal </a:t>
            </a:r>
            <a:r>
              <a:rPr lang="en-CA" alt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 </a:t>
            </a:r>
            <a:r>
              <a:rPr 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promote</a:t>
            </a:r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</a:rPr>
              <a:t>, protect and improve the safety and health of working people by conducting actionable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 descr="iwh_small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33" y="1603003"/>
            <a:ext cx="1709495" cy="12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754207"/>
            <a:ext cx="2594805" cy="11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468890" y="468344"/>
            <a:ext cx="10443631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Why Our Collaboration is Important?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3ACF3-9784-4B27-9BE4-1E89E3C209CB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228" y="1679624"/>
            <a:ext cx="8216700" cy="479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0172" y="1816185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/>
              <a:t>Limited research and evidence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/>
              <a:t>Construction can be a high hazard industry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/>
              <a:t>Lack of Data</a:t>
            </a:r>
          </a:p>
        </p:txBody>
      </p:sp>
    </p:spTree>
    <p:extLst>
      <p:ext uri="{BB962C8B-B14F-4D97-AF65-F5344CB8AC3E}">
        <p14:creationId xmlns:p14="http://schemas.microsoft.com/office/powerpoint/2010/main" val="7403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92" y="775854"/>
            <a:ext cx="8177809" cy="55976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992" y="457200"/>
            <a:ext cx="8101609" cy="11296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Sample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2006-2012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58B8-DF88-4B75-9EE7-2D2661BBB7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919536" y="1953798"/>
            <a:ext cx="3671888" cy="1599416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CA" b="1" u="sng" dirty="0"/>
              <a:t>INITIAL SAMPLE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1400" dirty="0"/>
              <a:t>	</a:t>
            </a:r>
            <a:r>
              <a:rPr lang="en-CA" sz="2000" b="1" dirty="0"/>
              <a:t>Non-Union</a:t>
            </a:r>
            <a:r>
              <a:rPr lang="en-CA" sz="2000" dirty="0"/>
              <a:t>	</a:t>
            </a:r>
            <a:r>
              <a:rPr lang="en-CA" sz="2000" b="1" dirty="0"/>
              <a:t>Union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61,083	6,380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</a:t>
            </a:r>
            <a:r>
              <a:rPr lang="en-CA" sz="1600" dirty="0"/>
              <a:t>(90.5%)	(9.5%)</a:t>
            </a:r>
          </a:p>
          <a:p>
            <a:pPr algn="ctr"/>
            <a:endParaRPr lang="en-CA" sz="1600" b="1" dirty="0"/>
          </a:p>
          <a:p>
            <a:pPr algn="ctr"/>
            <a:endParaRPr lang="en-CA" sz="1200" b="1" dirty="0"/>
          </a:p>
          <a:p>
            <a:pPr algn="ctr"/>
            <a:endParaRPr lang="en-CA" sz="1200" b="1" dirty="0"/>
          </a:p>
        </p:txBody>
      </p:sp>
      <p:sp>
        <p:nvSpPr>
          <p:cNvPr id="2663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34C13-068E-4882-963C-0C1B3756DE72}" type="slidenum">
              <a:rPr lang="en-US"/>
              <a:pPr/>
              <a:t>9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91544" y="4509121"/>
            <a:ext cx="3671888" cy="159941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CA" b="1" u="sng" dirty="0"/>
              <a:t>FINAL SAMPLE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1400" dirty="0"/>
              <a:t>	</a:t>
            </a:r>
            <a:r>
              <a:rPr lang="en-CA" sz="2000" b="1" dirty="0"/>
              <a:t>Non-Union</a:t>
            </a:r>
            <a:r>
              <a:rPr lang="en-CA" sz="2000" dirty="0"/>
              <a:t>	</a:t>
            </a:r>
            <a:r>
              <a:rPr lang="en-CA" sz="2000" b="1" dirty="0"/>
              <a:t>Union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38,626	5,797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</a:t>
            </a:r>
            <a:r>
              <a:rPr lang="en-CA" sz="1600" dirty="0"/>
              <a:t>(811,146 FTEs)	(718,828 FTEs)</a:t>
            </a:r>
          </a:p>
          <a:p>
            <a:pPr algn="ctr"/>
            <a:endParaRPr lang="en-CA" sz="1600" b="1" dirty="0"/>
          </a:p>
          <a:p>
            <a:pPr algn="ctr"/>
            <a:endParaRPr lang="en-CA" sz="1200" b="1" dirty="0"/>
          </a:p>
          <a:p>
            <a:pPr algn="ctr"/>
            <a:endParaRPr lang="en-CA" sz="12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327079" y="3140969"/>
            <a:ext cx="3671888" cy="15838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CA" sz="2000" b="1" u="sng" dirty="0"/>
              <a:t>EXCLUDE Firms </a:t>
            </a:r>
          </a:p>
          <a:p>
            <a:pPr algn="ctr"/>
            <a:r>
              <a:rPr lang="en-CA" sz="2000" b="1" u="sng" dirty="0"/>
              <a:t>with Total FTEs &lt;= 1</a:t>
            </a:r>
          </a:p>
          <a:p>
            <a:pPr>
              <a:spcBef>
                <a:spcPts val="1200"/>
              </a:spcBef>
              <a:tabLst>
                <a:tab pos="914400" algn="ctr"/>
                <a:tab pos="2743200" algn="ctr"/>
              </a:tabLst>
            </a:pPr>
            <a:r>
              <a:rPr lang="en-CA" sz="1400" dirty="0"/>
              <a:t>	</a:t>
            </a:r>
            <a:r>
              <a:rPr lang="en-CA" sz="2000" b="1" dirty="0"/>
              <a:t>Non-Union</a:t>
            </a:r>
            <a:r>
              <a:rPr lang="en-CA" sz="2000" dirty="0"/>
              <a:t>	</a:t>
            </a:r>
            <a:r>
              <a:rPr lang="en-CA" sz="2000" b="1" dirty="0"/>
              <a:t>Union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22,457	583</a:t>
            </a:r>
          </a:p>
          <a:p>
            <a:pPr>
              <a:tabLst>
                <a:tab pos="914400" algn="ctr"/>
                <a:tab pos="2743200" algn="ctr"/>
              </a:tabLst>
            </a:pPr>
            <a:r>
              <a:rPr lang="en-CA" sz="2000" dirty="0"/>
              <a:t>	</a:t>
            </a:r>
            <a:r>
              <a:rPr lang="en-CA" sz="1600" dirty="0"/>
              <a:t>	</a:t>
            </a:r>
            <a:endParaRPr lang="en-CA" sz="1600" b="1" dirty="0"/>
          </a:p>
          <a:p>
            <a:pPr algn="ctr"/>
            <a:endParaRPr lang="en-CA" sz="1200" b="1" dirty="0"/>
          </a:p>
          <a:p>
            <a:pPr algn="ctr"/>
            <a:endParaRPr lang="en-CA" sz="12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287688" y="3553214"/>
            <a:ext cx="0" cy="955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287689" y="3891883"/>
            <a:ext cx="3039391" cy="5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667418" y="504920"/>
            <a:ext cx="8568952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Building our Sample</a:t>
            </a:r>
          </a:p>
        </p:txBody>
      </p:sp>
    </p:spTree>
    <p:extLst>
      <p:ext uri="{BB962C8B-B14F-4D97-AF65-F5344CB8AC3E}">
        <p14:creationId xmlns:p14="http://schemas.microsoft.com/office/powerpoint/2010/main" val="38042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1434</Words>
  <Application>Microsoft Macintosh PowerPoint</Application>
  <PresentationFormat>Custom</PresentationFormat>
  <Paragraphs>211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Wireframe Building 16x9</vt:lpstr>
      <vt:lpstr>  Why unions matter in construction</vt:lpstr>
      <vt:lpstr>Speakers</vt:lpstr>
      <vt:lpstr>Why are you here? </vt:lpstr>
      <vt:lpstr>Why does Canadian research apply to US? </vt:lpstr>
      <vt:lpstr>What We Wanted to Know ….</vt:lpstr>
      <vt:lpstr>Research Partners</vt:lpstr>
      <vt:lpstr>Why Our Collaboration is Important?</vt:lpstr>
      <vt:lpstr>Research Sample 2006-2012</vt:lpstr>
      <vt:lpstr>Building our Sample</vt:lpstr>
      <vt:lpstr>Statistical Analyses</vt:lpstr>
      <vt:lpstr>IWH Findings – A Union Safety Effect</vt:lpstr>
      <vt:lpstr>What About …</vt:lpstr>
      <vt:lpstr>Why?</vt:lpstr>
      <vt:lpstr>What Explains the Union Safety Effect?</vt:lpstr>
      <vt:lpstr>What Explains the Union Safety Effect?</vt:lpstr>
      <vt:lpstr>NEW Results by VPP Element</vt:lpstr>
      <vt:lpstr>Management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this make sense?</vt:lpstr>
      <vt:lpstr>Unions Can Make A Difference</vt:lpstr>
      <vt:lpstr>Thank You!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2016-08-24T15:12:58Z</dcterms:created>
  <dcterms:modified xsi:type="dcterms:W3CDTF">2016-08-30T15:26:59Z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