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Lst>
  <p:sldSz cx="6858000" cy="9144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2873"/>
    <a:srgbClr val="0033CC"/>
    <a:srgbClr val="0000CC"/>
    <a:srgbClr val="0000FF"/>
    <a:srgbClr val="F86828"/>
    <a:srgbClr val="F08230"/>
    <a:srgbClr val="FFAB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60" d="100"/>
          <a:sy n="60" d="100"/>
        </p:scale>
        <p:origin x="111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0F56391-F8E2-4A6E-99BA-D63BD4092A6D}" type="datetimeFigureOut">
              <a:rPr lang="en-US" smtClean="0"/>
              <a:t>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6CF342-7BB9-470E-83D7-71911B2B740D}" type="slidenum">
              <a:rPr lang="en-US" smtClean="0"/>
              <a:t>‹#›</a:t>
            </a:fld>
            <a:endParaRPr lang="en-US"/>
          </a:p>
        </p:txBody>
      </p:sp>
    </p:spTree>
    <p:extLst>
      <p:ext uri="{BB962C8B-B14F-4D97-AF65-F5344CB8AC3E}">
        <p14:creationId xmlns:p14="http://schemas.microsoft.com/office/powerpoint/2010/main" val="3452948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F56391-F8E2-4A6E-99BA-D63BD4092A6D}" type="datetimeFigureOut">
              <a:rPr lang="en-US" smtClean="0"/>
              <a:t>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6CF342-7BB9-470E-83D7-71911B2B740D}" type="slidenum">
              <a:rPr lang="en-US" smtClean="0"/>
              <a:t>‹#›</a:t>
            </a:fld>
            <a:endParaRPr lang="en-US"/>
          </a:p>
        </p:txBody>
      </p:sp>
    </p:spTree>
    <p:extLst>
      <p:ext uri="{BB962C8B-B14F-4D97-AF65-F5344CB8AC3E}">
        <p14:creationId xmlns:p14="http://schemas.microsoft.com/office/powerpoint/2010/main" val="3584556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F56391-F8E2-4A6E-99BA-D63BD4092A6D}" type="datetimeFigureOut">
              <a:rPr lang="en-US" smtClean="0"/>
              <a:t>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6CF342-7BB9-470E-83D7-71911B2B740D}" type="slidenum">
              <a:rPr lang="en-US" smtClean="0"/>
              <a:t>‹#›</a:t>
            </a:fld>
            <a:endParaRPr lang="en-US"/>
          </a:p>
        </p:txBody>
      </p:sp>
    </p:spTree>
    <p:extLst>
      <p:ext uri="{BB962C8B-B14F-4D97-AF65-F5344CB8AC3E}">
        <p14:creationId xmlns:p14="http://schemas.microsoft.com/office/powerpoint/2010/main" val="4171719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F56391-F8E2-4A6E-99BA-D63BD4092A6D}" type="datetimeFigureOut">
              <a:rPr lang="en-US" smtClean="0"/>
              <a:t>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6CF342-7BB9-470E-83D7-71911B2B740D}" type="slidenum">
              <a:rPr lang="en-US" smtClean="0"/>
              <a:t>‹#›</a:t>
            </a:fld>
            <a:endParaRPr lang="en-US"/>
          </a:p>
        </p:txBody>
      </p:sp>
    </p:spTree>
    <p:extLst>
      <p:ext uri="{BB962C8B-B14F-4D97-AF65-F5344CB8AC3E}">
        <p14:creationId xmlns:p14="http://schemas.microsoft.com/office/powerpoint/2010/main" val="1801739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0F56391-F8E2-4A6E-99BA-D63BD4092A6D}" type="datetimeFigureOut">
              <a:rPr lang="en-US" smtClean="0"/>
              <a:t>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6CF342-7BB9-470E-83D7-71911B2B740D}" type="slidenum">
              <a:rPr lang="en-US" smtClean="0"/>
              <a:t>‹#›</a:t>
            </a:fld>
            <a:endParaRPr lang="en-US"/>
          </a:p>
        </p:txBody>
      </p:sp>
    </p:spTree>
    <p:extLst>
      <p:ext uri="{BB962C8B-B14F-4D97-AF65-F5344CB8AC3E}">
        <p14:creationId xmlns:p14="http://schemas.microsoft.com/office/powerpoint/2010/main" val="1418308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0F56391-F8E2-4A6E-99BA-D63BD4092A6D}" type="datetimeFigureOut">
              <a:rPr lang="en-US" smtClean="0"/>
              <a:t>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6CF342-7BB9-470E-83D7-71911B2B740D}" type="slidenum">
              <a:rPr lang="en-US" smtClean="0"/>
              <a:t>‹#›</a:t>
            </a:fld>
            <a:endParaRPr lang="en-US"/>
          </a:p>
        </p:txBody>
      </p:sp>
    </p:spTree>
    <p:extLst>
      <p:ext uri="{BB962C8B-B14F-4D97-AF65-F5344CB8AC3E}">
        <p14:creationId xmlns:p14="http://schemas.microsoft.com/office/powerpoint/2010/main" val="3514579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F56391-F8E2-4A6E-99BA-D63BD4092A6D}" type="datetimeFigureOut">
              <a:rPr lang="en-US" smtClean="0"/>
              <a:t>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6CF342-7BB9-470E-83D7-71911B2B740D}" type="slidenum">
              <a:rPr lang="en-US" smtClean="0"/>
              <a:t>‹#›</a:t>
            </a:fld>
            <a:endParaRPr lang="en-US"/>
          </a:p>
        </p:txBody>
      </p:sp>
    </p:spTree>
    <p:extLst>
      <p:ext uri="{BB962C8B-B14F-4D97-AF65-F5344CB8AC3E}">
        <p14:creationId xmlns:p14="http://schemas.microsoft.com/office/powerpoint/2010/main" val="1316170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0F56391-F8E2-4A6E-99BA-D63BD4092A6D}" type="datetimeFigureOut">
              <a:rPr lang="en-US" smtClean="0"/>
              <a:t>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6CF342-7BB9-470E-83D7-71911B2B740D}" type="slidenum">
              <a:rPr lang="en-US" smtClean="0"/>
              <a:t>‹#›</a:t>
            </a:fld>
            <a:endParaRPr lang="en-US"/>
          </a:p>
        </p:txBody>
      </p:sp>
    </p:spTree>
    <p:extLst>
      <p:ext uri="{BB962C8B-B14F-4D97-AF65-F5344CB8AC3E}">
        <p14:creationId xmlns:p14="http://schemas.microsoft.com/office/powerpoint/2010/main" val="1150446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F56391-F8E2-4A6E-99BA-D63BD4092A6D}" type="datetimeFigureOut">
              <a:rPr lang="en-US" smtClean="0"/>
              <a:t>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6CF342-7BB9-470E-83D7-71911B2B740D}" type="slidenum">
              <a:rPr lang="en-US" smtClean="0"/>
              <a:t>‹#›</a:t>
            </a:fld>
            <a:endParaRPr lang="en-US"/>
          </a:p>
        </p:txBody>
      </p:sp>
    </p:spTree>
    <p:extLst>
      <p:ext uri="{BB962C8B-B14F-4D97-AF65-F5344CB8AC3E}">
        <p14:creationId xmlns:p14="http://schemas.microsoft.com/office/powerpoint/2010/main" val="4136155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F0F56391-F8E2-4A6E-99BA-D63BD4092A6D}" type="datetimeFigureOut">
              <a:rPr lang="en-US" smtClean="0"/>
              <a:t>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6CF342-7BB9-470E-83D7-71911B2B740D}" type="slidenum">
              <a:rPr lang="en-US" smtClean="0"/>
              <a:t>‹#›</a:t>
            </a:fld>
            <a:endParaRPr lang="en-US"/>
          </a:p>
        </p:txBody>
      </p:sp>
    </p:spTree>
    <p:extLst>
      <p:ext uri="{BB962C8B-B14F-4D97-AF65-F5344CB8AC3E}">
        <p14:creationId xmlns:p14="http://schemas.microsoft.com/office/powerpoint/2010/main" val="1139080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F0F56391-F8E2-4A6E-99BA-D63BD4092A6D}" type="datetimeFigureOut">
              <a:rPr lang="en-US" smtClean="0"/>
              <a:t>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6CF342-7BB9-470E-83D7-71911B2B740D}" type="slidenum">
              <a:rPr lang="en-US" smtClean="0"/>
              <a:t>‹#›</a:t>
            </a:fld>
            <a:endParaRPr lang="en-US"/>
          </a:p>
        </p:txBody>
      </p:sp>
    </p:spTree>
    <p:extLst>
      <p:ext uri="{BB962C8B-B14F-4D97-AF65-F5344CB8AC3E}">
        <p14:creationId xmlns:p14="http://schemas.microsoft.com/office/powerpoint/2010/main" val="3337057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F0F56391-F8E2-4A6E-99BA-D63BD4092A6D}" type="datetimeFigureOut">
              <a:rPr lang="en-US" smtClean="0"/>
              <a:t>2/13/2018</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DE6CF342-7BB9-470E-83D7-71911B2B740D}" type="slidenum">
              <a:rPr lang="en-US" smtClean="0"/>
              <a:t>‹#›</a:t>
            </a:fld>
            <a:endParaRPr lang="en-US"/>
          </a:p>
        </p:txBody>
      </p:sp>
    </p:spTree>
    <p:extLst>
      <p:ext uri="{BB962C8B-B14F-4D97-AF65-F5344CB8AC3E}">
        <p14:creationId xmlns:p14="http://schemas.microsoft.com/office/powerpoint/2010/main" val="246360908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2.jpg"/><Relationship Id="rId7" Type="http://schemas.openxmlformats.org/officeDocument/2006/relationships/hyperlink" Target="https://twitter.com/gcsi_com"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s://www.instagram.com/gcsi_com/" TargetMode="External"/><Relationship Id="rId10" Type="http://schemas.openxmlformats.org/officeDocument/2006/relationships/image" Target="../media/image6.png"/><Relationship Id="rId4" Type="http://schemas.openxmlformats.org/officeDocument/2006/relationships/image" Target="../media/image3.jpg"/><Relationship Id="rId9" Type="http://schemas.openxmlformats.org/officeDocument/2006/relationships/hyperlink" Target="https://www.linkedin.com/groups/6958636"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g"/><Relationship Id="rId7" Type="http://schemas.openxmlformats.org/officeDocument/2006/relationships/hyperlink" Target="https://twitter.com/gcsi_com"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s://www.instagram.com/gcsi_com/" TargetMode="External"/><Relationship Id="rId10" Type="http://schemas.openxmlformats.org/officeDocument/2006/relationships/image" Target="../media/image6.png"/><Relationship Id="rId4" Type="http://schemas.openxmlformats.org/officeDocument/2006/relationships/image" Target="../media/image3.jpg"/><Relationship Id="rId9" Type="http://schemas.openxmlformats.org/officeDocument/2006/relationships/hyperlink" Target="https://www.linkedin.com/groups/695863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2528" y="1"/>
            <a:ext cx="6870528" cy="1117036"/>
          </a:xfrm>
          <a:prstGeom prst="rect">
            <a:avLst/>
          </a:prstGeom>
          <a:solidFill>
            <a:schemeClr val="tx1">
              <a:lumMod val="95000"/>
              <a:lumOff val="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baseline="-25000" dirty="0" smtClean="0">
                <a:solidFill>
                  <a:schemeClr val="accent1">
                    <a:lumMod val="50000"/>
                  </a:schemeClr>
                </a:solidFill>
              </a:rPr>
              <a:t>  </a:t>
            </a:r>
            <a:endParaRPr lang="en-US" baseline="-25000" dirty="0">
              <a:solidFill>
                <a:schemeClr val="accent1">
                  <a:lumMod val="50000"/>
                </a:schemeClr>
              </a:solidFill>
            </a:endParaRPr>
          </a:p>
        </p:txBody>
      </p:sp>
      <p:sp>
        <p:nvSpPr>
          <p:cNvPr id="5" name="TextBox 4"/>
          <p:cNvSpPr txBox="1"/>
          <p:nvPr/>
        </p:nvSpPr>
        <p:spPr>
          <a:xfrm>
            <a:off x="40688" y="44508"/>
            <a:ext cx="6787401" cy="646331"/>
          </a:xfrm>
          <a:prstGeom prst="rect">
            <a:avLst/>
          </a:prstGeom>
          <a:noFill/>
        </p:spPr>
        <p:txBody>
          <a:bodyPr wrap="square" rtlCol="0">
            <a:spAutoFit/>
          </a:bodyPr>
          <a:lstStyle/>
          <a:p>
            <a:pPr algn="ctr"/>
            <a:r>
              <a:rPr lang="en-US" sz="3600" b="1" dirty="0" smtClean="0">
                <a:solidFill>
                  <a:schemeClr val="bg1"/>
                </a:solidFill>
                <a:effectLst>
                  <a:outerShdw blurRad="60007" dist="310007" dir="7680000" sy="30000" kx="1300200" algn="ctr" rotWithShape="0">
                    <a:prstClr val="black">
                      <a:alpha val="32000"/>
                    </a:prstClr>
                  </a:outerShdw>
                </a:effectLst>
                <a:latin typeface="Cambria" panose="02040503050406030204" pitchFamily="18" charset="0"/>
              </a:rPr>
              <a:t>OSHA 10-Hour Training</a:t>
            </a:r>
            <a:endParaRPr lang="en-US" sz="3600" b="1" dirty="0">
              <a:solidFill>
                <a:schemeClr val="bg1"/>
              </a:solidFill>
              <a:effectLst>
                <a:outerShdw blurRad="60007" dist="310007" dir="7680000" sy="30000" kx="1300200" algn="ctr" rotWithShape="0">
                  <a:prstClr val="black">
                    <a:alpha val="32000"/>
                  </a:prstClr>
                </a:outerShdw>
              </a:effectLst>
              <a:latin typeface="Cambria" panose="02040503050406030204" pitchFamily="18" charset="0"/>
            </a:endParaRPr>
          </a:p>
        </p:txBody>
      </p:sp>
      <p:sp>
        <p:nvSpPr>
          <p:cNvPr id="7" name="Rectangle 6"/>
          <p:cNvSpPr/>
          <p:nvPr/>
        </p:nvSpPr>
        <p:spPr>
          <a:xfrm>
            <a:off x="-12528" y="701169"/>
            <a:ext cx="6870528" cy="220235"/>
          </a:xfrm>
          <a:prstGeom prst="rect">
            <a:avLst/>
          </a:prstGeom>
          <a:solidFill>
            <a:srgbClr val="FF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8" name="Rectangle 7"/>
          <p:cNvSpPr/>
          <p:nvPr/>
        </p:nvSpPr>
        <p:spPr>
          <a:xfrm>
            <a:off x="-12528" y="922584"/>
            <a:ext cx="6870528" cy="45719"/>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5005" y="7268926"/>
            <a:ext cx="2971506" cy="1239233"/>
          </a:xfrm>
          <a:prstGeom prst="rect">
            <a:avLst/>
          </a:prstGeom>
        </p:spPr>
      </p:pic>
      <p:sp>
        <p:nvSpPr>
          <p:cNvPr id="11" name="Rectangle 10"/>
          <p:cNvSpPr/>
          <p:nvPr/>
        </p:nvSpPr>
        <p:spPr>
          <a:xfrm>
            <a:off x="-12528" y="8560714"/>
            <a:ext cx="6870528" cy="161238"/>
          </a:xfrm>
          <a:prstGeom prst="rect">
            <a:avLst/>
          </a:prstGeom>
          <a:solidFill>
            <a:srgbClr val="FF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200" dirty="0">
              <a:solidFill>
                <a:srgbClr val="FF0000"/>
              </a:solidFill>
            </a:endParaRPr>
          </a:p>
        </p:txBody>
      </p:sp>
      <p:sp>
        <p:nvSpPr>
          <p:cNvPr id="13" name="Rectangle 12"/>
          <p:cNvSpPr/>
          <p:nvPr/>
        </p:nvSpPr>
        <p:spPr>
          <a:xfrm>
            <a:off x="-12528" y="8701577"/>
            <a:ext cx="6870528" cy="409974"/>
          </a:xfrm>
          <a:prstGeom prst="rect">
            <a:avLst/>
          </a:prstGeom>
          <a:solidFill>
            <a:schemeClr val="tx1"/>
          </a:solidFill>
          <a:ln>
            <a:noFill/>
          </a:ln>
        </p:spPr>
        <p:style>
          <a:lnRef idx="0">
            <a:scrgbClr r="0" g="0" b="0"/>
          </a:lnRef>
          <a:fillRef idx="0">
            <a:scrgbClr r="0" g="0" b="0"/>
          </a:fillRef>
          <a:effectRef idx="0">
            <a:scrgbClr r="0" g="0" b="0"/>
          </a:effectRef>
          <a:fontRef idx="minor">
            <a:schemeClr val="lt1"/>
          </a:fontRef>
        </p:style>
        <p:txBody>
          <a:bodyPr rtlCol="0" anchor="ctr"/>
          <a:lstStyle/>
          <a:p>
            <a:r>
              <a:rPr lang="en-US" b="1" i="1" dirty="0" smtClean="0">
                <a:solidFill>
                  <a:srgbClr val="0033CC"/>
                </a:solidFill>
              </a:rPr>
              <a:t>                        </a:t>
            </a:r>
            <a:r>
              <a:rPr lang="en-US" b="1" i="1" dirty="0" smtClean="0">
                <a:solidFill>
                  <a:schemeClr val="bg1"/>
                </a:solidFill>
              </a:rPr>
              <a:t>Follow us: @</a:t>
            </a:r>
            <a:r>
              <a:rPr lang="en-US" b="1" i="1" dirty="0" err="1" smtClean="0">
                <a:solidFill>
                  <a:schemeClr val="bg1"/>
                </a:solidFill>
              </a:rPr>
              <a:t>gcsi_com</a:t>
            </a:r>
            <a:r>
              <a:rPr lang="en-US" b="1" i="1" dirty="0" smtClean="0">
                <a:solidFill>
                  <a:schemeClr val="bg1"/>
                </a:solidFill>
              </a:rPr>
              <a:t>                                                                                                </a:t>
            </a:r>
            <a:endParaRPr lang="en-US" b="1" i="1" dirty="0">
              <a:ln w="0"/>
              <a:solidFill>
                <a:schemeClr val="bg1"/>
              </a:solidFill>
              <a:effectLst>
                <a:outerShdw blurRad="38100" dist="19050" dir="2700000" algn="tl" rotWithShape="0">
                  <a:schemeClr val="dk1">
                    <a:alpha val="40000"/>
                  </a:schemeClr>
                </a:outerShdw>
              </a:effectLst>
            </a:endParaRPr>
          </a:p>
        </p:txBody>
      </p:sp>
      <p:sp>
        <p:nvSpPr>
          <p:cNvPr id="14" name="Rectangle 13"/>
          <p:cNvSpPr/>
          <p:nvPr/>
        </p:nvSpPr>
        <p:spPr>
          <a:xfrm>
            <a:off x="-51594" y="9098281"/>
            <a:ext cx="6879683" cy="45719"/>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extBox 1"/>
          <p:cNvSpPr txBox="1"/>
          <p:nvPr/>
        </p:nvSpPr>
        <p:spPr>
          <a:xfrm>
            <a:off x="114545" y="3730947"/>
            <a:ext cx="3172425" cy="3785652"/>
          </a:xfrm>
          <a:prstGeom prst="rect">
            <a:avLst/>
          </a:prstGeom>
          <a:noFill/>
        </p:spPr>
        <p:txBody>
          <a:bodyPr wrap="square" rtlCol="0">
            <a:spAutoFit/>
          </a:bodyPr>
          <a:lstStyle/>
          <a:p>
            <a:r>
              <a:rPr lang="en-US" sz="1200" dirty="0" smtClean="0"/>
              <a:t>The </a:t>
            </a:r>
            <a:r>
              <a:rPr lang="en-US" sz="1200" dirty="0"/>
              <a:t>1</a:t>
            </a:r>
            <a:r>
              <a:rPr lang="en-US" sz="1200" dirty="0" smtClean="0"/>
              <a:t>0-Hour </a:t>
            </a:r>
            <a:r>
              <a:rPr lang="en-US" sz="1200" dirty="0"/>
              <a:t>Outreach course covers specific OSHA requirements as they apply to industry work sites and teaches safety awareness which helps in recognizing and reducing the risks of hazards. The course puts emphasis on hazard identification, avoidance, control and prevention and is </a:t>
            </a:r>
            <a:r>
              <a:rPr lang="en-US" sz="1200" dirty="0" smtClean="0"/>
              <a:t>intended for all individuals.</a:t>
            </a:r>
          </a:p>
          <a:p>
            <a:endParaRPr lang="en-US" sz="1200" dirty="0"/>
          </a:p>
          <a:p>
            <a:r>
              <a:rPr lang="en-US" sz="1200" dirty="0"/>
              <a:t>The cost for the </a:t>
            </a:r>
            <a:r>
              <a:rPr lang="en-US" sz="1200" dirty="0" smtClean="0"/>
              <a:t>10-Hour </a:t>
            </a:r>
            <a:r>
              <a:rPr lang="en-US" sz="1200" dirty="0"/>
              <a:t>Outreach course is </a:t>
            </a:r>
            <a:r>
              <a:rPr lang="en-US" sz="1200" dirty="0" smtClean="0"/>
              <a:t>$50/55* </a:t>
            </a:r>
            <a:r>
              <a:rPr lang="en-US" sz="1200" dirty="0"/>
              <a:t>for </a:t>
            </a:r>
            <a:r>
              <a:rPr lang="en-US" sz="1200" dirty="0" smtClean="0"/>
              <a:t>in/out-of-district residents. </a:t>
            </a:r>
          </a:p>
          <a:p>
            <a:endParaRPr lang="en-US" sz="1200" dirty="0"/>
          </a:p>
          <a:p>
            <a:r>
              <a:rPr lang="en-US" sz="1200" dirty="0" smtClean="0"/>
              <a:t>All courses are held at Gulf Coast Safety Institute, 320 Delany Road, La Marque, Texas 77568.</a:t>
            </a:r>
            <a:endParaRPr lang="en-US" sz="1200" dirty="0"/>
          </a:p>
          <a:p>
            <a:endParaRPr lang="en-US" sz="1200" dirty="0"/>
          </a:p>
          <a:p>
            <a:r>
              <a:rPr lang="en-US" sz="1200" dirty="0" smtClean="0"/>
              <a:t>Register for these classes through the College of the Mainland Continuing Education Department at 409-933-8586 or 1-888-258-8859, ext. 8586.  </a:t>
            </a:r>
          </a:p>
          <a:p>
            <a:endParaRPr lang="en-US" sz="1200" dirty="0"/>
          </a:p>
          <a:p>
            <a:endParaRPr lang="en-US" sz="1200" dirty="0" smtClean="0"/>
          </a:p>
        </p:txBody>
      </p:sp>
      <p:sp>
        <p:nvSpPr>
          <p:cNvPr id="4" name="TextBox 3"/>
          <p:cNvSpPr txBox="1"/>
          <p:nvPr/>
        </p:nvSpPr>
        <p:spPr>
          <a:xfrm>
            <a:off x="5212412" y="8834999"/>
            <a:ext cx="1645588" cy="230832"/>
          </a:xfrm>
          <a:prstGeom prst="rect">
            <a:avLst/>
          </a:prstGeom>
          <a:noFill/>
        </p:spPr>
        <p:txBody>
          <a:bodyPr wrap="square" rtlCol="0">
            <a:spAutoFit/>
          </a:bodyPr>
          <a:lstStyle/>
          <a:p>
            <a:pPr algn="r"/>
            <a:r>
              <a:rPr lang="en-US" sz="900" dirty="0" smtClean="0">
                <a:solidFill>
                  <a:schemeClr val="bg1"/>
                </a:solidFill>
              </a:rPr>
              <a:t>Revised </a:t>
            </a:r>
            <a:r>
              <a:rPr lang="en-US" sz="900" dirty="0" smtClean="0">
                <a:solidFill>
                  <a:schemeClr val="bg1"/>
                </a:solidFill>
              </a:rPr>
              <a:t>02.13.18</a:t>
            </a:r>
            <a:endParaRPr lang="en-US" sz="900" dirty="0">
              <a:solidFill>
                <a:schemeClr val="bg1"/>
              </a:solidFill>
            </a:endParaRPr>
          </a:p>
        </p:txBody>
      </p:sp>
      <p:sp>
        <p:nvSpPr>
          <p:cNvPr id="3" name="Text Box 2"/>
          <p:cNvSpPr txBox="1">
            <a:spLocks noChangeArrowheads="1"/>
          </p:cNvSpPr>
          <p:nvPr/>
        </p:nvSpPr>
        <p:spPr bwMode="auto">
          <a:xfrm>
            <a:off x="3449358" y="3987888"/>
            <a:ext cx="3113156" cy="2178768"/>
          </a:xfrm>
          <a:prstGeom prst="rect">
            <a:avLst/>
          </a:prstGeom>
          <a:solidFill>
            <a:srgbClr val="FFFFFF"/>
          </a:solidFill>
          <a:ln w="3175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200" b="1" u="sng" dirty="0" smtClean="0">
              <a:solidFill>
                <a:srgbClr val="000000"/>
              </a:solidFill>
              <a:latin typeface="Calibri" panose="020F0502020204030204" pitchFamily="34" charset="0"/>
            </a:endParaRPr>
          </a:p>
          <a:p>
            <a:pPr algn="ctr" eaLnBrk="0" fontAlgn="base" hangingPunct="0">
              <a:spcBef>
                <a:spcPct val="0"/>
              </a:spcBef>
              <a:spcAft>
                <a:spcPct val="0"/>
              </a:spcAft>
            </a:pPr>
            <a:r>
              <a:rPr lang="en-US" altLang="en-US" sz="1400" b="1" u="sng" dirty="0">
                <a:solidFill>
                  <a:srgbClr val="000000"/>
                </a:solidFill>
                <a:latin typeface="Calibri" panose="020F0502020204030204" pitchFamily="34" charset="0"/>
              </a:rPr>
              <a:t>OSHA 10-Hour Construction</a:t>
            </a:r>
            <a:r>
              <a:rPr lang="en-US" altLang="en-US" sz="1400" u="sng" dirty="0">
                <a:solidFill>
                  <a:srgbClr val="000000"/>
                </a:solidFill>
                <a:latin typeface="Calibri" panose="020F0502020204030204" pitchFamily="34" charset="0"/>
              </a:rPr>
              <a:t/>
            </a:r>
            <a:br>
              <a:rPr lang="en-US" altLang="en-US" sz="1400" u="sng" dirty="0">
                <a:solidFill>
                  <a:srgbClr val="000000"/>
                </a:solidFill>
                <a:latin typeface="Calibri" panose="020F0502020204030204" pitchFamily="34" charset="0"/>
              </a:rPr>
            </a:br>
            <a:r>
              <a:rPr lang="en-US" altLang="en-US" sz="1400" dirty="0">
                <a:solidFill>
                  <a:srgbClr val="000000"/>
                </a:solidFill>
                <a:latin typeface="Calibri" panose="020F0502020204030204" pitchFamily="34" charset="0"/>
              </a:rPr>
              <a:t>March 20 and 21, 2018 (English</a:t>
            </a:r>
            <a:r>
              <a:rPr lang="en-US" altLang="en-US" sz="1400" dirty="0" smtClean="0">
                <a:solidFill>
                  <a:srgbClr val="000000"/>
                </a:solidFill>
                <a:latin typeface="Calibri" panose="020F0502020204030204" pitchFamily="34" charset="0"/>
              </a:rPr>
              <a:t>)</a:t>
            </a:r>
          </a:p>
          <a:p>
            <a:pPr algn="ctr" eaLnBrk="0" fontAlgn="base" hangingPunct="0">
              <a:spcBef>
                <a:spcPct val="0"/>
              </a:spcBef>
              <a:spcAft>
                <a:spcPct val="0"/>
              </a:spcAft>
            </a:pPr>
            <a:r>
              <a:rPr lang="en-US" altLang="en-US" sz="1400" dirty="0">
                <a:solidFill>
                  <a:srgbClr val="000000"/>
                </a:solidFill>
                <a:latin typeface="Calibri" panose="020F0502020204030204" pitchFamily="34" charset="0"/>
              </a:rPr>
              <a:t>Day One: 8 am - 5 pm </a:t>
            </a:r>
          </a:p>
          <a:p>
            <a:pPr algn="ctr" eaLnBrk="0" fontAlgn="base" hangingPunct="0">
              <a:spcBef>
                <a:spcPct val="0"/>
              </a:spcBef>
              <a:spcAft>
                <a:spcPct val="0"/>
              </a:spcAft>
            </a:pPr>
            <a:r>
              <a:rPr lang="en-US" altLang="en-US" sz="1400" dirty="0">
                <a:solidFill>
                  <a:srgbClr val="000000"/>
                </a:solidFill>
                <a:latin typeface="Calibri" panose="020F0502020204030204" pitchFamily="34" charset="0"/>
              </a:rPr>
              <a:t>Day Two: 8 am - 12 pm</a:t>
            </a:r>
          </a:p>
          <a:p>
            <a:pPr algn="ctr" eaLnBrk="0" fontAlgn="base" hangingPunct="0">
              <a:spcBef>
                <a:spcPct val="0"/>
              </a:spcBef>
              <a:spcAft>
                <a:spcPct val="0"/>
              </a:spcAft>
            </a:pPr>
            <a:endParaRPr lang="en-US" altLang="en-US" sz="1400" dirty="0" smtClean="0">
              <a:solidFill>
                <a:srgbClr val="000000"/>
              </a:solidFill>
              <a:latin typeface="Calibri" panose="020F0502020204030204" pitchFamily="34" charset="0"/>
            </a:endParaRPr>
          </a:p>
          <a:p>
            <a:pPr algn="ctr" eaLnBrk="0" fontAlgn="base" hangingPunct="0">
              <a:spcBef>
                <a:spcPct val="0"/>
              </a:spcBef>
              <a:spcAft>
                <a:spcPct val="0"/>
              </a:spcAft>
            </a:pPr>
            <a:r>
              <a:rPr lang="en-US" altLang="en-US" sz="1400" dirty="0" smtClean="0">
                <a:solidFill>
                  <a:srgbClr val="000000"/>
                </a:solidFill>
                <a:latin typeface="Calibri" panose="020F0502020204030204" pitchFamily="34" charset="0"/>
              </a:rPr>
              <a:t>April 20 and 21, 2018 (English) </a:t>
            </a:r>
            <a:endParaRPr lang="en-US" altLang="en-US" sz="1400" dirty="0">
              <a:solidFill>
                <a:srgbClr val="000000"/>
              </a:solidFill>
              <a:latin typeface="Calibri" panose="020F0502020204030204" pitchFamily="34" charset="0"/>
            </a:endParaRPr>
          </a:p>
          <a:p>
            <a:pPr algn="ctr" eaLnBrk="0" fontAlgn="base" hangingPunct="0">
              <a:spcBef>
                <a:spcPct val="0"/>
              </a:spcBef>
              <a:spcAft>
                <a:spcPct val="0"/>
              </a:spcAft>
            </a:pPr>
            <a:r>
              <a:rPr lang="en-US" altLang="en-US" sz="1400" dirty="0">
                <a:solidFill>
                  <a:srgbClr val="000000"/>
                </a:solidFill>
                <a:latin typeface="Calibri" panose="020F0502020204030204" pitchFamily="34" charset="0"/>
              </a:rPr>
              <a:t>Day One: 8 am - 5 pm </a:t>
            </a:r>
          </a:p>
          <a:p>
            <a:pPr algn="ctr" eaLnBrk="0" fontAlgn="base" hangingPunct="0">
              <a:spcBef>
                <a:spcPct val="0"/>
              </a:spcBef>
              <a:spcAft>
                <a:spcPct val="0"/>
              </a:spcAft>
            </a:pPr>
            <a:r>
              <a:rPr lang="en-US" altLang="en-US" sz="1400" dirty="0">
                <a:solidFill>
                  <a:srgbClr val="000000"/>
                </a:solidFill>
                <a:latin typeface="Calibri" panose="020F0502020204030204" pitchFamily="34" charset="0"/>
              </a:rPr>
              <a:t>Day Two: 8 am - 12 pm</a:t>
            </a:r>
          </a:p>
          <a:p>
            <a:pPr algn="ctr" eaLnBrk="0" fontAlgn="base" hangingPunct="0">
              <a:spcBef>
                <a:spcPct val="0"/>
              </a:spcBef>
              <a:spcAft>
                <a:spcPct val="0"/>
              </a:spcAft>
            </a:pPr>
            <a:r>
              <a:rPr lang="en-US" altLang="en-US" sz="1200" dirty="0" smtClean="0">
                <a:solidFill>
                  <a:srgbClr val="000000"/>
                </a:solidFill>
                <a:latin typeface="Calibri" panose="020F0502020204030204" pitchFamily="34" charset="0"/>
              </a:rPr>
              <a:t/>
            </a:r>
            <a:br>
              <a:rPr lang="en-US" altLang="en-US" sz="1200" dirty="0" smtClean="0">
                <a:solidFill>
                  <a:srgbClr val="000000"/>
                </a:solidFill>
                <a:latin typeface="Calibri" panose="020F0502020204030204" pitchFamily="34" charset="0"/>
              </a:rPr>
            </a:br>
            <a:endParaRPr lang="en-US" altLang="en-US" sz="1200" dirty="0" smtClean="0">
              <a:solidFill>
                <a:srgbClr val="000000"/>
              </a:solidFill>
              <a:latin typeface="Calibri" panose="020F0502020204030204" pitchFamily="34" charset="0"/>
            </a:endParaRPr>
          </a:p>
          <a:p>
            <a:pPr algn="ctr" eaLnBrk="0" fontAlgn="base" hangingPunct="0">
              <a:spcBef>
                <a:spcPct val="0"/>
              </a:spcBef>
              <a:spcAft>
                <a:spcPct val="0"/>
              </a:spcAft>
            </a:pPr>
            <a:endParaRPr lang="en-US" altLang="en-US" sz="1200" dirty="0">
              <a:solidFill>
                <a:srgbClr val="000000"/>
              </a:solidFill>
              <a:latin typeface="Calibri" panose="020F0502020204030204" pitchFamily="34" charset="0"/>
            </a:endParaRPr>
          </a:p>
          <a:p>
            <a:pPr algn="ctr" eaLnBrk="0" fontAlgn="base" hangingPunct="0">
              <a:spcBef>
                <a:spcPct val="0"/>
              </a:spcBef>
              <a:spcAft>
                <a:spcPct val="0"/>
              </a:spcAft>
            </a:pPr>
            <a:endParaRPr lang="en-US" altLang="en-US" sz="1100" dirty="0" smtClean="0">
              <a:solidFill>
                <a:srgbClr val="000000"/>
              </a:solidFill>
              <a:latin typeface="Calibri" panose="020F0502020204030204" pitchFamily="34" charset="0"/>
            </a:endParaRPr>
          </a:p>
          <a:p>
            <a:pPr lvl="0" eaLnBrk="0" fontAlgn="base" hangingPunct="0">
              <a:spcBef>
                <a:spcPct val="0"/>
              </a:spcBef>
              <a:spcAft>
                <a:spcPct val="0"/>
              </a:spcAft>
            </a:pPr>
            <a:endParaRPr lang="en-US" altLang="en-US" sz="1100" dirty="0" smtClean="0">
              <a:solidFill>
                <a:srgbClr val="000000"/>
              </a:solidFill>
              <a:latin typeface="Calibri" panose="020F0502020204030204" pitchFamily="34" charset="0"/>
            </a:endParaRPr>
          </a:p>
          <a:p>
            <a:pPr lvl="0" eaLnBrk="0" fontAlgn="base" hangingPunct="0">
              <a:spcBef>
                <a:spcPct val="0"/>
              </a:spcBef>
              <a:spcAft>
                <a:spcPct val="0"/>
              </a:spcAft>
            </a:pPr>
            <a:r>
              <a:rPr lang="en-US" altLang="en-US" sz="1100" dirty="0" smtClean="0">
                <a:solidFill>
                  <a:srgbClr val="000000"/>
                </a:solidFill>
                <a:latin typeface="Calibri" panose="020F0502020204030204" pitchFamily="34" charset="0"/>
              </a:rPr>
              <a:t>       </a:t>
            </a:r>
            <a:endParaRPr lang="en-US" altLang="en-US" sz="1100" dirty="0">
              <a:solidFill>
                <a:srgbClr val="000000"/>
              </a:solidFill>
              <a:latin typeface="Calibri" panose="020F0502020204030204" pitchFamily="34" charset="0"/>
            </a:endParaRP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9450" y="981509"/>
            <a:ext cx="3638550" cy="1035076"/>
          </a:xfrm>
          <a:prstGeom prst="rect">
            <a:avLst/>
          </a:prstGeom>
        </p:spPr>
      </p:pic>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958577"/>
            <a:ext cx="3231978" cy="1038537"/>
          </a:xfrm>
          <a:prstGeom prst="rect">
            <a:avLst/>
          </a:prstGeom>
        </p:spPr>
      </p:pic>
      <p:sp>
        <p:nvSpPr>
          <p:cNvPr id="18" name="Rectangle 17"/>
          <p:cNvSpPr/>
          <p:nvPr/>
        </p:nvSpPr>
        <p:spPr>
          <a:xfrm>
            <a:off x="0" y="1982518"/>
            <a:ext cx="6858000" cy="98090"/>
          </a:xfrm>
          <a:prstGeom prst="rect">
            <a:avLst/>
          </a:prstGeom>
          <a:solidFill>
            <a:srgbClr val="FF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pic>
        <p:nvPicPr>
          <p:cNvPr id="23" name="Picture 22">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698384" y="8705105"/>
            <a:ext cx="374531" cy="374531"/>
          </a:xfrm>
          <a:prstGeom prst="rect">
            <a:avLst/>
          </a:prstGeom>
        </p:spPr>
      </p:pic>
      <p:pic>
        <p:nvPicPr>
          <p:cNvPr id="24" name="Picture 23">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192449" y="8701576"/>
            <a:ext cx="393643" cy="381587"/>
          </a:xfrm>
          <a:prstGeom prst="rect">
            <a:avLst/>
          </a:prstGeom>
        </p:spPr>
      </p:pic>
      <p:pic>
        <p:nvPicPr>
          <p:cNvPr id="25" name="Picture 24">
            <a:hlinkClick r:id="rId9"/>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700229" y="8719227"/>
            <a:ext cx="384044" cy="384044"/>
          </a:xfrm>
          <a:prstGeom prst="rect">
            <a:avLst/>
          </a:prstGeom>
        </p:spPr>
      </p:pic>
      <p:sp>
        <p:nvSpPr>
          <p:cNvPr id="20" name="TextBox 19"/>
          <p:cNvSpPr txBox="1"/>
          <p:nvPr/>
        </p:nvSpPr>
        <p:spPr>
          <a:xfrm>
            <a:off x="0" y="2185819"/>
            <a:ext cx="7020232" cy="1015663"/>
          </a:xfrm>
          <a:prstGeom prst="rect">
            <a:avLst/>
          </a:prstGeom>
          <a:noFill/>
        </p:spPr>
        <p:txBody>
          <a:bodyPr wrap="square" rtlCol="0">
            <a:spAutoFit/>
          </a:bodyPr>
          <a:lstStyle/>
          <a:p>
            <a:pPr lvl="0" eaLnBrk="0" fontAlgn="base" hangingPunct="0">
              <a:spcBef>
                <a:spcPct val="0"/>
              </a:spcBef>
              <a:spcAft>
                <a:spcPct val="0"/>
              </a:spcAft>
            </a:pPr>
            <a:r>
              <a:rPr lang="en-US" sz="1200" dirty="0">
                <a:solidFill>
                  <a:prstClr val="black"/>
                </a:solidFill>
              </a:rPr>
              <a:t>The Gulf Coast Safety Institute (GCSI) offers </a:t>
            </a:r>
            <a:r>
              <a:rPr lang="en-US" sz="1200" dirty="0" smtClean="0">
                <a:solidFill>
                  <a:prstClr val="black"/>
                </a:solidFill>
              </a:rPr>
              <a:t>OSHA 10-Hour courses for general industry and construction workers. All courses </a:t>
            </a:r>
            <a:r>
              <a:rPr lang="en-US" sz="1200" dirty="0">
                <a:solidFill>
                  <a:prstClr val="black"/>
                </a:solidFill>
              </a:rPr>
              <a:t>listed </a:t>
            </a:r>
            <a:r>
              <a:rPr lang="en-US" sz="1200" dirty="0" smtClean="0">
                <a:solidFill>
                  <a:prstClr val="black"/>
                </a:solidFill>
              </a:rPr>
              <a:t>are </a:t>
            </a:r>
            <a:r>
              <a:rPr lang="en-US" sz="1200" dirty="0">
                <a:solidFill>
                  <a:prstClr val="black"/>
                </a:solidFill>
              </a:rPr>
              <a:t>taught by OSHA authorized outreach instructors.</a:t>
            </a:r>
            <a:r>
              <a:rPr lang="en-US" sz="1200" dirty="0"/>
              <a:t> </a:t>
            </a:r>
            <a:r>
              <a:rPr lang="en-US" sz="1200" dirty="0" smtClean="0"/>
              <a:t>This </a:t>
            </a:r>
            <a:r>
              <a:rPr lang="en-US" sz="1200" dirty="0"/>
              <a:t>training is intended to provide entry-level workers information about their rights and employer responsibilities and how to identify, prevent and abate job-related hazards.</a:t>
            </a:r>
            <a:r>
              <a:rPr lang="en-US" sz="1200" dirty="0" smtClean="0">
                <a:solidFill>
                  <a:prstClr val="black"/>
                </a:solidFill>
              </a:rPr>
              <a:t> </a:t>
            </a:r>
            <a:r>
              <a:rPr lang="en-US" sz="1200" dirty="0">
                <a:solidFill>
                  <a:prstClr val="black"/>
                </a:solidFill>
              </a:rPr>
              <a:t>Department of Labor wallet cards are issued upon successful completion of each class. </a:t>
            </a:r>
            <a:r>
              <a:rPr lang="en-US" altLang="en-US" sz="1200" i="1" dirty="0">
                <a:solidFill>
                  <a:srgbClr val="000000"/>
                </a:solidFill>
                <a:latin typeface="Calibri" panose="020F0502020204030204" pitchFamily="34" charset="0"/>
              </a:rPr>
              <a:t>Students must attend</a:t>
            </a:r>
            <a:r>
              <a:rPr lang="en-US" altLang="en-US" sz="1200" b="1" i="1" dirty="0">
                <a:solidFill>
                  <a:srgbClr val="000000"/>
                </a:solidFill>
                <a:latin typeface="Calibri" panose="020F0502020204030204" pitchFamily="34" charset="0"/>
              </a:rPr>
              <a:t> all </a:t>
            </a:r>
            <a:r>
              <a:rPr lang="en-US" altLang="en-US" sz="1200" i="1" dirty="0">
                <a:solidFill>
                  <a:srgbClr val="000000"/>
                </a:solidFill>
                <a:latin typeface="Calibri" panose="020F0502020204030204" pitchFamily="34" charset="0"/>
              </a:rPr>
              <a:t>hours to receive </a:t>
            </a:r>
            <a:r>
              <a:rPr lang="en-US" altLang="en-US" sz="1200" i="1" dirty="0" smtClean="0">
                <a:solidFill>
                  <a:srgbClr val="000000"/>
                </a:solidFill>
                <a:latin typeface="Calibri" panose="020F0502020204030204" pitchFamily="34" charset="0"/>
              </a:rPr>
              <a:t>wallet cards. </a:t>
            </a:r>
            <a:endParaRPr lang="en-US" altLang="en-US" sz="1200" i="1" dirty="0">
              <a:solidFill>
                <a:srgbClr val="000000"/>
              </a:solidFill>
              <a:latin typeface="Calibri" panose="020F0502020204030204" pitchFamily="34" charset="0"/>
            </a:endParaRPr>
          </a:p>
        </p:txBody>
      </p:sp>
      <p:sp>
        <p:nvSpPr>
          <p:cNvPr id="21" name="TextBox 20"/>
          <p:cNvSpPr txBox="1"/>
          <p:nvPr/>
        </p:nvSpPr>
        <p:spPr>
          <a:xfrm>
            <a:off x="42439" y="3265505"/>
            <a:ext cx="6828089" cy="369332"/>
          </a:xfrm>
          <a:prstGeom prst="rect">
            <a:avLst/>
          </a:prstGeom>
          <a:noFill/>
          <a:ln>
            <a:solidFill>
              <a:schemeClr val="bg2">
                <a:lumMod val="75000"/>
              </a:schemeClr>
            </a:solidFill>
          </a:ln>
        </p:spPr>
        <p:txBody>
          <a:bodyPr wrap="square" rtlCol="0">
            <a:spAutoFit/>
          </a:bodyPr>
          <a:lstStyle/>
          <a:p>
            <a:pPr algn="ctr"/>
            <a:r>
              <a:rPr lang="en-US" i="1" dirty="0" smtClean="0"/>
              <a:t>Who should attend? Anyone!</a:t>
            </a:r>
            <a:endParaRPr lang="en-US" i="1" dirty="0"/>
          </a:p>
        </p:txBody>
      </p:sp>
      <p:sp>
        <p:nvSpPr>
          <p:cNvPr id="26" name="Rectangle 25"/>
          <p:cNvSpPr/>
          <p:nvPr/>
        </p:nvSpPr>
        <p:spPr>
          <a:xfrm>
            <a:off x="3510116" y="6513063"/>
            <a:ext cx="3276606" cy="2262158"/>
          </a:xfrm>
          <a:prstGeom prst="rect">
            <a:avLst/>
          </a:prstGeom>
          <a:ln cmpd="dbl">
            <a:noFill/>
            <a:prstDash val="dash"/>
          </a:ln>
        </p:spPr>
        <p:txBody>
          <a:bodyPr wrap="square">
            <a:spAutoFit/>
          </a:bodyPr>
          <a:lstStyle/>
          <a:p>
            <a:pPr eaLnBrk="0" fontAlgn="base" hangingPunct="0">
              <a:spcBef>
                <a:spcPct val="0"/>
              </a:spcBef>
              <a:spcAft>
                <a:spcPct val="0"/>
              </a:spcAft>
            </a:pPr>
            <a:r>
              <a:rPr lang="en-US" altLang="en-US" sz="1200" dirty="0" smtClean="0">
                <a:solidFill>
                  <a:schemeClr val="accent1">
                    <a:lumMod val="50000"/>
                  </a:schemeClr>
                </a:solidFill>
                <a:latin typeface="Calibri" panose="020F0502020204030204" pitchFamily="34" charset="0"/>
              </a:rPr>
              <a:t>*</a:t>
            </a:r>
            <a:r>
              <a:rPr lang="en-US" altLang="en-US" sz="1200" dirty="0">
                <a:solidFill>
                  <a:schemeClr val="accent1">
                    <a:lumMod val="50000"/>
                  </a:schemeClr>
                </a:solidFill>
                <a:latin typeface="Calibri" panose="020F0502020204030204" pitchFamily="34" charset="0"/>
              </a:rPr>
              <a:t>Are you temporarily or permanently dislocated by work because of Hurricane </a:t>
            </a:r>
            <a:r>
              <a:rPr lang="en-US" altLang="en-US" sz="1200" dirty="0" smtClean="0">
                <a:solidFill>
                  <a:schemeClr val="accent1">
                    <a:lumMod val="50000"/>
                  </a:schemeClr>
                </a:solidFill>
                <a:latin typeface="Calibri" panose="020F0502020204030204" pitchFamily="34" charset="0"/>
              </a:rPr>
              <a:t>Harvey?</a:t>
            </a:r>
          </a:p>
          <a:p>
            <a:pPr eaLnBrk="0" fontAlgn="base" hangingPunct="0">
              <a:spcBef>
                <a:spcPct val="0"/>
              </a:spcBef>
              <a:spcAft>
                <a:spcPct val="0"/>
              </a:spcAft>
            </a:pPr>
            <a:r>
              <a:rPr lang="en-US" altLang="en-US" sz="1200" dirty="0" smtClean="0">
                <a:solidFill>
                  <a:schemeClr val="accent1">
                    <a:lumMod val="50000"/>
                  </a:schemeClr>
                </a:solidFill>
                <a:latin typeface="Calibri" panose="020F0502020204030204" pitchFamily="34" charset="0"/>
              </a:rPr>
              <a:t>*</a:t>
            </a:r>
            <a:r>
              <a:rPr lang="en-US" altLang="en-US" sz="1200" dirty="0" smtClean="0">
                <a:solidFill>
                  <a:schemeClr val="accent1">
                    <a:lumMod val="50000"/>
                  </a:schemeClr>
                </a:solidFill>
                <a:latin typeface="Calibri" panose="020F0502020204030204" pitchFamily="34" charset="0"/>
              </a:rPr>
              <a:t>Do </a:t>
            </a:r>
            <a:r>
              <a:rPr lang="en-US" altLang="en-US" sz="1200" dirty="0">
                <a:solidFill>
                  <a:schemeClr val="accent1">
                    <a:lumMod val="50000"/>
                  </a:schemeClr>
                </a:solidFill>
                <a:latin typeface="Calibri" panose="020F0502020204030204" pitchFamily="34" charset="0"/>
              </a:rPr>
              <a:t>you currently </a:t>
            </a:r>
            <a:r>
              <a:rPr lang="en-US" altLang="en-US" sz="1200" dirty="0" smtClean="0">
                <a:solidFill>
                  <a:schemeClr val="accent1">
                    <a:lumMod val="50000"/>
                  </a:schemeClr>
                </a:solidFill>
                <a:latin typeface="Calibri" panose="020F0502020204030204" pitchFamily="34" charset="0"/>
              </a:rPr>
              <a:t>work at an industrial plant – either as a employee or contractor? </a:t>
            </a:r>
          </a:p>
          <a:p>
            <a:pPr eaLnBrk="0" fontAlgn="base" hangingPunct="0">
              <a:spcBef>
                <a:spcPct val="0"/>
              </a:spcBef>
              <a:spcAft>
                <a:spcPct val="0"/>
              </a:spcAft>
            </a:pPr>
            <a:endParaRPr lang="en-US" altLang="en-US" sz="1200" b="1" i="1" dirty="0">
              <a:solidFill>
                <a:schemeClr val="accent1">
                  <a:lumMod val="50000"/>
                </a:schemeClr>
              </a:solidFill>
              <a:latin typeface="Calibri" panose="020F0502020204030204" pitchFamily="34" charset="0"/>
            </a:endParaRPr>
          </a:p>
          <a:p>
            <a:pPr eaLnBrk="0" fontAlgn="base" hangingPunct="0">
              <a:spcBef>
                <a:spcPct val="0"/>
              </a:spcBef>
              <a:spcAft>
                <a:spcPct val="0"/>
              </a:spcAft>
            </a:pPr>
            <a:r>
              <a:rPr lang="en-US" altLang="en-US" sz="1200" b="1" i="1" dirty="0" smtClean="0">
                <a:solidFill>
                  <a:schemeClr val="accent1">
                    <a:lumMod val="50000"/>
                  </a:schemeClr>
                </a:solidFill>
                <a:latin typeface="Calibri" panose="020F0502020204030204" pitchFamily="34" charset="0"/>
              </a:rPr>
              <a:t>If YES to either question f</a:t>
            </a:r>
            <a:r>
              <a:rPr lang="en-US" altLang="en-US" sz="1200" i="1" dirty="0" smtClean="0">
                <a:solidFill>
                  <a:schemeClr val="accent1">
                    <a:lumMod val="50000"/>
                  </a:schemeClr>
                </a:solidFill>
                <a:latin typeface="Calibri" panose="020F0502020204030204" pitchFamily="34" charset="0"/>
              </a:rPr>
              <a:t>inancial </a:t>
            </a:r>
            <a:r>
              <a:rPr lang="en-US" altLang="en-US" sz="1200" i="1" dirty="0">
                <a:solidFill>
                  <a:schemeClr val="accent1">
                    <a:lumMod val="50000"/>
                  </a:schemeClr>
                </a:solidFill>
                <a:latin typeface="Calibri" panose="020F0502020204030204" pitchFamily="34" charset="0"/>
              </a:rPr>
              <a:t>assistance </a:t>
            </a:r>
            <a:r>
              <a:rPr lang="en-US" altLang="en-US" sz="1200" i="1" dirty="0" smtClean="0">
                <a:solidFill>
                  <a:schemeClr val="accent1">
                    <a:lumMod val="50000"/>
                  </a:schemeClr>
                </a:solidFill>
                <a:latin typeface="Calibri" panose="020F0502020204030204" pitchFamily="34" charset="0"/>
              </a:rPr>
              <a:t>may be available </a:t>
            </a:r>
            <a:r>
              <a:rPr lang="en-US" altLang="en-US" sz="1200" i="1" dirty="0">
                <a:solidFill>
                  <a:schemeClr val="accent1">
                    <a:lumMod val="50000"/>
                  </a:schemeClr>
                </a:solidFill>
                <a:latin typeface="Calibri" panose="020F0502020204030204" pitchFamily="34" charset="0"/>
              </a:rPr>
              <a:t>to cover the </a:t>
            </a:r>
            <a:r>
              <a:rPr lang="en-US" altLang="en-US" sz="1200" i="1" u="sng" dirty="0">
                <a:solidFill>
                  <a:schemeClr val="accent1">
                    <a:lumMod val="50000"/>
                  </a:schemeClr>
                </a:solidFill>
                <a:latin typeface="Calibri" panose="020F0502020204030204" pitchFamily="34" charset="0"/>
              </a:rPr>
              <a:t>full</a:t>
            </a:r>
            <a:r>
              <a:rPr lang="en-US" altLang="en-US" sz="1200" i="1" dirty="0">
                <a:solidFill>
                  <a:schemeClr val="accent1">
                    <a:lumMod val="50000"/>
                  </a:schemeClr>
                </a:solidFill>
                <a:latin typeface="Calibri" panose="020F0502020204030204" pitchFamily="34" charset="0"/>
              </a:rPr>
              <a:t> cost of the course. </a:t>
            </a:r>
          </a:p>
          <a:p>
            <a:pPr eaLnBrk="0" fontAlgn="base" hangingPunct="0">
              <a:spcBef>
                <a:spcPct val="0"/>
              </a:spcBef>
              <a:spcAft>
                <a:spcPct val="0"/>
              </a:spcAft>
            </a:pPr>
            <a:endParaRPr lang="en-US" sz="1200" dirty="0">
              <a:solidFill>
                <a:schemeClr val="accent1">
                  <a:lumMod val="50000"/>
                </a:schemeClr>
              </a:solidFill>
            </a:endParaRPr>
          </a:p>
          <a:p>
            <a:pPr algn="ctr" eaLnBrk="0" fontAlgn="base" hangingPunct="0">
              <a:spcBef>
                <a:spcPct val="0"/>
              </a:spcBef>
              <a:spcAft>
                <a:spcPct val="0"/>
              </a:spcAft>
            </a:pPr>
            <a:r>
              <a:rPr lang="en-US" sz="1200" dirty="0">
                <a:solidFill>
                  <a:schemeClr val="accent1">
                    <a:lumMod val="50000"/>
                  </a:schemeClr>
                </a:solidFill>
              </a:rPr>
              <a:t>For more information contact us at </a:t>
            </a:r>
            <a:r>
              <a:rPr lang="en-US" sz="1200" dirty="0" smtClean="0">
                <a:solidFill>
                  <a:schemeClr val="accent1">
                    <a:lumMod val="50000"/>
                  </a:schemeClr>
                </a:solidFill>
              </a:rPr>
              <a:t/>
            </a:r>
            <a:br>
              <a:rPr lang="en-US" sz="1200" dirty="0" smtClean="0">
                <a:solidFill>
                  <a:schemeClr val="accent1">
                    <a:lumMod val="50000"/>
                  </a:schemeClr>
                </a:solidFill>
              </a:rPr>
            </a:br>
            <a:r>
              <a:rPr lang="en-US" sz="1200" dirty="0" smtClean="0">
                <a:solidFill>
                  <a:schemeClr val="accent1">
                    <a:lumMod val="50000"/>
                  </a:schemeClr>
                </a:solidFill>
              </a:rPr>
              <a:t>409-933-8162</a:t>
            </a:r>
            <a:r>
              <a:rPr lang="en-US" sz="1200" dirty="0">
                <a:solidFill>
                  <a:schemeClr val="accent1">
                    <a:lumMod val="50000"/>
                  </a:schemeClr>
                </a:solidFill>
              </a:rPr>
              <a:t>.</a:t>
            </a:r>
            <a:endParaRPr lang="en-US" altLang="en-US" sz="1200" dirty="0">
              <a:solidFill>
                <a:schemeClr val="accent1">
                  <a:lumMod val="50000"/>
                </a:schemeClr>
              </a:solidFill>
              <a:latin typeface="Calibri" panose="020F0502020204030204" pitchFamily="34" charset="0"/>
            </a:endParaRPr>
          </a:p>
          <a:p>
            <a:pPr eaLnBrk="0" fontAlgn="base" hangingPunct="0">
              <a:spcBef>
                <a:spcPct val="0"/>
              </a:spcBef>
              <a:spcAft>
                <a:spcPct val="0"/>
              </a:spcAft>
            </a:pPr>
            <a:endParaRPr lang="en-US" altLang="en-US" sz="1050" i="1" dirty="0" smtClean="0">
              <a:solidFill>
                <a:srgbClr val="0033CC"/>
              </a:solidFill>
              <a:latin typeface="Calibri" panose="020F0502020204030204" pitchFamily="34" charset="0"/>
            </a:endParaRPr>
          </a:p>
          <a:p>
            <a:pPr eaLnBrk="0" fontAlgn="base" hangingPunct="0">
              <a:spcBef>
                <a:spcPct val="0"/>
              </a:spcBef>
              <a:spcAft>
                <a:spcPct val="0"/>
              </a:spcAft>
            </a:pPr>
            <a:endParaRPr lang="en-US" altLang="en-US" sz="1050" i="1" dirty="0">
              <a:solidFill>
                <a:srgbClr val="FF0000"/>
              </a:solidFill>
              <a:latin typeface="Calibri" panose="020F0502020204030204" pitchFamily="34" charset="0"/>
            </a:endParaRPr>
          </a:p>
        </p:txBody>
      </p:sp>
      <p:sp>
        <p:nvSpPr>
          <p:cNvPr id="29" name="Rectangle 28"/>
          <p:cNvSpPr/>
          <p:nvPr/>
        </p:nvSpPr>
        <p:spPr>
          <a:xfrm>
            <a:off x="3449358" y="3860638"/>
            <a:ext cx="3113156" cy="127250"/>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w="28575">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30" name="Rectangle 29"/>
          <p:cNvSpPr/>
          <p:nvPr/>
        </p:nvSpPr>
        <p:spPr>
          <a:xfrm>
            <a:off x="3449358" y="6169578"/>
            <a:ext cx="3113156" cy="120471"/>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w="28575">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69242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2528" y="1"/>
            <a:ext cx="6870528" cy="1117036"/>
          </a:xfrm>
          <a:prstGeom prst="rect">
            <a:avLst/>
          </a:prstGeom>
          <a:solidFill>
            <a:schemeClr val="accent5">
              <a:lumMod val="7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smtClean="0">
                <a:solidFill>
                  <a:schemeClr val="accent1">
                    <a:lumMod val="50000"/>
                  </a:schemeClr>
                </a:solidFill>
              </a:rPr>
              <a:t>  </a:t>
            </a:r>
            <a:endParaRPr lang="en-US" dirty="0">
              <a:solidFill>
                <a:schemeClr val="accent1">
                  <a:lumMod val="50000"/>
                </a:schemeClr>
              </a:solidFill>
            </a:endParaRPr>
          </a:p>
        </p:txBody>
      </p:sp>
      <p:sp>
        <p:nvSpPr>
          <p:cNvPr id="5" name="TextBox 4"/>
          <p:cNvSpPr txBox="1"/>
          <p:nvPr/>
        </p:nvSpPr>
        <p:spPr>
          <a:xfrm>
            <a:off x="40688" y="44508"/>
            <a:ext cx="6787401" cy="646331"/>
          </a:xfrm>
          <a:prstGeom prst="rect">
            <a:avLst/>
          </a:prstGeom>
          <a:noFill/>
        </p:spPr>
        <p:txBody>
          <a:bodyPr wrap="square" rtlCol="0">
            <a:spAutoFit/>
          </a:bodyPr>
          <a:lstStyle/>
          <a:p>
            <a:pPr algn="ctr"/>
            <a:r>
              <a:rPr lang="en-US" sz="3600" b="1" dirty="0" smtClean="0">
                <a:solidFill>
                  <a:schemeClr val="bg1">
                    <a:lumMod val="85000"/>
                  </a:schemeClr>
                </a:solidFill>
                <a:effectLst>
                  <a:outerShdw blurRad="60007" dist="310007" dir="7680000" sy="30000" kx="1300200" algn="ctr" rotWithShape="0">
                    <a:prstClr val="black">
                      <a:alpha val="32000"/>
                    </a:prstClr>
                  </a:outerShdw>
                </a:effectLst>
                <a:latin typeface="Cambria" panose="02040503050406030204" pitchFamily="18" charset="0"/>
              </a:rPr>
              <a:t>OSHA 30-Hour Training</a:t>
            </a:r>
            <a:endParaRPr lang="en-US" sz="3600" b="1" dirty="0">
              <a:solidFill>
                <a:schemeClr val="bg1">
                  <a:lumMod val="85000"/>
                </a:schemeClr>
              </a:solidFill>
              <a:effectLst>
                <a:outerShdw blurRad="60007" dist="310007" dir="7680000" sy="30000" kx="1300200" algn="ctr" rotWithShape="0">
                  <a:prstClr val="black">
                    <a:alpha val="32000"/>
                  </a:prstClr>
                </a:outerShdw>
              </a:effectLst>
              <a:latin typeface="Cambria" panose="02040503050406030204" pitchFamily="18" charset="0"/>
            </a:endParaRPr>
          </a:p>
        </p:txBody>
      </p:sp>
      <p:sp>
        <p:nvSpPr>
          <p:cNvPr id="7" name="Rectangle 6"/>
          <p:cNvSpPr/>
          <p:nvPr/>
        </p:nvSpPr>
        <p:spPr>
          <a:xfrm>
            <a:off x="-12528" y="805342"/>
            <a:ext cx="6880206" cy="93248"/>
          </a:xfrm>
          <a:prstGeom prst="rect">
            <a:avLst/>
          </a:prstGeom>
          <a:solidFill>
            <a:srgbClr val="F0823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8" name="Rectangle 7"/>
          <p:cNvSpPr/>
          <p:nvPr/>
        </p:nvSpPr>
        <p:spPr>
          <a:xfrm>
            <a:off x="-2850" y="1013010"/>
            <a:ext cx="6870528" cy="45719"/>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9348" y="7467374"/>
            <a:ext cx="2783234" cy="1116841"/>
          </a:xfrm>
          <a:prstGeom prst="rect">
            <a:avLst/>
          </a:prstGeom>
        </p:spPr>
      </p:pic>
      <p:sp>
        <p:nvSpPr>
          <p:cNvPr id="11" name="Rectangle 10"/>
          <p:cNvSpPr/>
          <p:nvPr/>
        </p:nvSpPr>
        <p:spPr>
          <a:xfrm>
            <a:off x="-37651" y="8656338"/>
            <a:ext cx="6895651" cy="173963"/>
          </a:xfrm>
          <a:prstGeom prst="rect">
            <a:avLst/>
          </a:prstGeom>
          <a:solidFill>
            <a:srgbClr val="0000CC"/>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200" dirty="0">
              <a:solidFill>
                <a:srgbClr val="FF0000"/>
              </a:solidFill>
            </a:endParaRPr>
          </a:p>
        </p:txBody>
      </p:sp>
      <p:sp>
        <p:nvSpPr>
          <p:cNvPr id="13" name="Rectangle 12"/>
          <p:cNvSpPr/>
          <p:nvPr/>
        </p:nvSpPr>
        <p:spPr>
          <a:xfrm>
            <a:off x="-43417" y="8697502"/>
            <a:ext cx="6901417" cy="446498"/>
          </a:xfrm>
          <a:prstGeom prst="rect">
            <a:avLst/>
          </a:prstGeom>
          <a:solidFill>
            <a:srgbClr val="F86828"/>
          </a:solidFill>
          <a:ln>
            <a:solidFill>
              <a:schemeClr val="accent1">
                <a:lumMod val="20000"/>
                <a:lumOff val="80000"/>
              </a:schemeClr>
            </a:solidFill>
          </a:ln>
        </p:spPr>
        <p:style>
          <a:lnRef idx="0">
            <a:scrgbClr r="0" g="0" b="0"/>
          </a:lnRef>
          <a:fillRef idx="0">
            <a:scrgbClr r="0" g="0" b="0"/>
          </a:fillRef>
          <a:effectRef idx="0">
            <a:scrgbClr r="0" g="0" b="0"/>
          </a:effectRef>
          <a:fontRef idx="minor">
            <a:schemeClr val="lt1"/>
          </a:fontRef>
        </p:style>
        <p:txBody>
          <a:bodyPr rtlCol="0" anchor="ctr"/>
          <a:lstStyle/>
          <a:p>
            <a:r>
              <a:rPr lang="en-US" b="1" i="1" dirty="0" smtClean="0">
                <a:solidFill>
                  <a:schemeClr val="bg1"/>
                </a:solidFill>
              </a:rPr>
              <a:t>                                Follow </a:t>
            </a:r>
            <a:r>
              <a:rPr lang="en-US" b="1" i="1" dirty="0">
                <a:solidFill>
                  <a:schemeClr val="bg1"/>
                </a:solidFill>
              </a:rPr>
              <a:t>us: @</a:t>
            </a:r>
            <a:r>
              <a:rPr lang="en-US" b="1" i="1" dirty="0" err="1" smtClean="0">
                <a:solidFill>
                  <a:schemeClr val="bg1"/>
                </a:solidFill>
              </a:rPr>
              <a:t>gcsi_com</a:t>
            </a:r>
            <a:r>
              <a:rPr lang="en-US" b="1" i="1" dirty="0" smtClean="0">
                <a:solidFill>
                  <a:schemeClr val="bg1"/>
                </a:solidFill>
              </a:rPr>
              <a:t>                                                                                                     </a:t>
            </a:r>
            <a:endParaRPr lang="en-US" b="1" i="1" dirty="0">
              <a:ln w="0"/>
              <a:solidFill>
                <a:schemeClr val="bg1"/>
              </a:solidFill>
              <a:effectLst>
                <a:outerShdw blurRad="38100" dist="19050" dir="2700000" algn="tl" rotWithShape="0">
                  <a:schemeClr val="dk1">
                    <a:alpha val="40000"/>
                  </a:schemeClr>
                </a:outerShdw>
              </a:effectLst>
            </a:endParaRPr>
          </a:p>
        </p:txBody>
      </p:sp>
      <p:sp>
        <p:nvSpPr>
          <p:cNvPr id="2" name="TextBox 1"/>
          <p:cNvSpPr txBox="1"/>
          <p:nvPr/>
        </p:nvSpPr>
        <p:spPr>
          <a:xfrm>
            <a:off x="209348" y="3663238"/>
            <a:ext cx="3033108" cy="4339650"/>
          </a:xfrm>
          <a:prstGeom prst="rect">
            <a:avLst/>
          </a:prstGeom>
          <a:noFill/>
        </p:spPr>
        <p:txBody>
          <a:bodyPr wrap="square" rtlCol="0">
            <a:spAutoFit/>
          </a:bodyPr>
          <a:lstStyle/>
          <a:p>
            <a:r>
              <a:rPr lang="en-US" sz="1200" dirty="0" smtClean="0"/>
              <a:t>The 30-Hour </a:t>
            </a:r>
            <a:r>
              <a:rPr lang="en-US" sz="1200" dirty="0"/>
              <a:t>Outreach course covers specific OSHA requirements as they apply to </a:t>
            </a:r>
            <a:r>
              <a:rPr lang="en-US" sz="1200" dirty="0" smtClean="0"/>
              <a:t>industry </a:t>
            </a:r>
            <a:r>
              <a:rPr lang="en-US" sz="1200" dirty="0"/>
              <a:t>work sites and teaches safety awareness which helps in recognizing and reducing the risks of hazards. The course puts emphasis on hazard identification, avoidance, control and prevention and is intended for supervisors or workers who have some safety </a:t>
            </a:r>
            <a:r>
              <a:rPr lang="en-US" sz="1200" dirty="0" smtClean="0"/>
              <a:t>responsibility. </a:t>
            </a:r>
            <a:endParaRPr lang="en-US" sz="1200" dirty="0"/>
          </a:p>
          <a:p>
            <a:endParaRPr lang="en-US" sz="1200" dirty="0" smtClean="0"/>
          </a:p>
          <a:p>
            <a:r>
              <a:rPr lang="en-US" sz="1200" dirty="0" smtClean="0"/>
              <a:t>The cost for the 30-Hour Outreach course is $295/300* for in/out-of</a:t>
            </a:r>
            <a:r>
              <a:rPr lang="en-US" sz="1200" dirty="0"/>
              <a:t>-</a:t>
            </a:r>
            <a:r>
              <a:rPr lang="en-US" sz="1200" dirty="0" smtClean="0"/>
              <a:t>district residents. </a:t>
            </a:r>
          </a:p>
          <a:p>
            <a:endParaRPr lang="en-US" sz="1200" dirty="0"/>
          </a:p>
          <a:p>
            <a:r>
              <a:rPr lang="en-US" sz="1200" dirty="0"/>
              <a:t>All course are held at Gulf Coast Safety Institute,</a:t>
            </a:r>
            <a:r>
              <a:rPr lang="en-US" altLang="en-US" sz="1200" dirty="0">
                <a:solidFill>
                  <a:srgbClr val="000000"/>
                </a:solidFill>
              </a:rPr>
              <a:t> 320 Delany Road, La Marque, Texas 77568.</a:t>
            </a:r>
          </a:p>
          <a:p>
            <a:endParaRPr lang="en-US" sz="1200" dirty="0"/>
          </a:p>
          <a:p>
            <a:r>
              <a:rPr lang="en-US" sz="1200" dirty="0" smtClean="0"/>
              <a:t>Register for these classes through the College of the Mainland Continuing Education Department at 409-933-8586 or 1-888-258-8859, ext. 8586.  </a:t>
            </a:r>
          </a:p>
          <a:p>
            <a:endParaRPr lang="en-US" sz="1200" dirty="0" smtClean="0"/>
          </a:p>
          <a:p>
            <a:endParaRPr lang="en-US" sz="1200" dirty="0"/>
          </a:p>
          <a:p>
            <a:endParaRPr lang="en-US" sz="1200" dirty="0"/>
          </a:p>
        </p:txBody>
      </p:sp>
      <p:sp>
        <p:nvSpPr>
          <p:cNvPr id="4" name="TextBox 3"/>
          <p:cNvSpPr txBox="1"/>
          <p:nvPr/>
        </p:nvSpPr>
        <p:spPr>
          <a:xfrm>
            <a:off x="5080449" y="8911686"/>
            <a:ext cx="1802673" cy="230832"/>
          </a:xfrm>
          <a:prstGeom prst="rect">
            <a:avLst/>
          </a:prstGeom>
          <a:noFill/>
        </p:spPr>
        <p:txBody>
          <a:bodyPr wrap="square" rtlCol="0">
            <a:spAutoFit/>
          </a:bodyPr>
          <a:lstStyle/>
          <a:p>
            <a:pPr lvl="1" algn="r"/>
            <a:r>
              <a:rPr lang="en-US" sz="900" dirty="0" smtClean="0"/>
              <a:t>Revised </a:t>
            </a:r>
            <a:r>
              <a:rPr lang="en-US" sz="900" dirty="0" smtClean="0"/>
              <a:t>02.13.18</a:t>
            </a:r>
            <a:endParaRPr lang="en-US" sz="900" dirty="0"/>
          </a:p>
        </p:txBody>
      </p:sp>
      <p:sp>
        <p:nvSpPr>
          <p:cNvPr id="16" name="Rectangle 15"/>
          <p:cNvSpPr/>
          <p:nvPr/>
        </p:nvSpPr>
        <p:spPr>
          <a:xfrm>
            <a:off x="3433268" y="3920726"/>
            <a:ext cx="3078368" cy="79588"/>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w="28575">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3" name="Text Box 2"/>
          <p:cNvSpPr txBox="1">
            <a:spLocks noChangeArrowheads="1"/>
          </p:cNvSpPr>
          <p:nvPr/>
        </p:nvSpPr>
        <p:spPr bwMode="auto">
          <a:xfrm>
            <a:off x="3438108" y="4008201"/>
            <a:ext cx="3073528" cy="1044382"/>
          </a:xfrm>
          <a:prstGeom prst="rect">
            <a:avLst/>
          </a:prstGeom>
          <a:solidFill>
            <a:srgbClr val="FFFFFF"/>
          </a:solidFill>
          <a:ln w="3175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400" b="1" dirty="0" smtClean="0">
                <a:solidFill>
                  <a:srgbClr val="000000"/>
                </a:solidFill>
                <a:latin typeface="Calibri" panose="020F0502020204030204" pitchFamily="34" charset="0"/>
              </a:rPr>
              <a:t/>
            </a:r>
            <a:br>
              <a:rPr lang="en-US" altLang="en-US" sz="1400" b="1" dirty="0" smtClean="0">
                <a:solidFill>
                  <a:srgbClr val="000000"/>
                </a:solidFill>
                <a:latin typeface="Calibri" panose="020F0502020204030204" pitchFamily="34" charset="0"/>
              </a:rPr>
            </a:br>
            <a:r>
              <a:rPr lang="en-US" altLang="en-US" sz="1400" b="1" u="sng" dirty="0">
                <a:solidFill>
                  <a:srgbClr val="000000"/>
                </a:solidFill>
                <a:latin typeface="Calibri" panose="020F0502020204030204" pitchFamily="34" charset="0"/>
              </a:rPr>
              <a:t>OSHA 30-Hour Construction</a:t>
            </a:r>
            <a:endParaRPr lang="en-US" altLang="en-US" sz="1400" u="sng" dirty="0">
              <a:solidFill>
                <a:srgbClr val="000000"/>
              </a:solidFill>
              <a:latin typeface="Calibri" panose="020F0502020204030204" pitchFamily="34" charset="0"/>
            </a:endParaRPr>
          </a:p>
          <a:p>
            <a:pPr lvl="0" algn="ctr" eaLnBrk="0" fontAlgn="base" hangingPunct="0">
              <a:spcBef>
                <a:spcPct val="0"/>
              </a:spcBef>
              <a:spcAft>
                <a:spcPct val="0"/>
              </a:spcAft>
            </a:pPr>
            <a:r>
              <a:rPr lang="en-US" altLang="en-US" sz="1400" dirty="0">
                <a:solidFill>
                  <a:srgbClr val="000000"/>
                </a:solidFill>
                <a:latin typeface="Calibri" panose="020F0502020204030204" pitchFamily="34" charset="0"/>
              </a:rPr>
              <a:t>April 6 - 27, 2018 (Fridays)</a:t>
            </a:r>
            <a:br>
              <a:rPr lang="en-US" altLang="en-US" sz="1400" dirty="0">
                <a:solidFill>
                  <a:srgbClr val="000000"/>
                </a:solidFill>
                <a:latin typeface="Calibri" panose="020F0502020204030204" pitchFamily="34" charset="0"/>
              </a:rPr>
            </a:br>
            <a:r>
              <a:rPr lang="en-US" altLang="en-US" sz="1400" dirty="0">
                <a:solidFill>
                  <a:srgbClr val="000000"/>
                </a:solidFill>
                <a:latin typeface="Calibri" panose="020F0502020204030204" pitchFamily="34" charset="0"/>
              </a:rPr>
              <a:t>8 am - 5 pm </a:t>
            </a:r>
          </a:p>
          <a:p>
            <a:pPr algn="ctr" eaLnBrk="0" fontAlgn="base" hangingPunct="0">
              <a:spcBef>
                <a:spcPct val="0"/>
              </a:spcBef>
              <a:spcAft>
                <a:spcPct val="0"/>
              </a:spcAft>
            </a:pPr>
            <a:endParaRPr lang="en-US" altLang="en-US" sz="1200" i="1" dirty="0" smtClean="0">
              <a:solidFill>
                <a:srgbClr val="FF0000"/>
              </a:solidFill>
              <a:latin typeface="Calibri" panose="020F0502020204030204" pitchFamily="34" charset="0"/>
            </a:endParaRPr>
          </a:p>
          <a:p>
            <a:pPr algn="ctr" eaLnBrk="0" fontAlgn="base" hangingPunct="0">
              <a:spcBef>
                <a:spcPct val="0"/>
              </a:spcBef>
              <a:spcAft>
                <a:spcPct val="0"/>
              </a:spcAft>
            </a:pPr>
            <a:endParaRPr lang="en-US" altLang="en-US" sz="1100" dirty="0">
              <a:solidFill>
                <a:srgbClr val="000000"/>
              </a:solidFill>
              <a:latin typeface="Calibri" panose="020F0502020204030204" pitchFamily="34" charset="0"/>
            </a:endParaRPr>
          </a:p>
          <a:p>
            <a:pPr algn="ctr" eaLnBrk="0" fontAlgn="base" hangingPunct="0">
              <a:spcBef>
                <a:spcPct val="0"/>
              </a:spcBef>
              <a:spcAft>
                <a:spcPct val="0"/>
              </a:spcAft>
            </a:pPr>
            <a:endParaRPr lang="en-US" altLang="en-US" sz="1100" dirty="0">
              <a:solidFill>
                <a:srgbClr val="000000"/>
              </a:solidFill>
              <a:latin typeface="Calibri" panose="020F0502020204030204" pitchFamily="34" charset="0"/>
            </a:endParaRPr>
          </a:p>
          <a:p>
            <a:pPr algn="ctr" eaLnBrk="0" fontAlgn="base" hangingPunct="0">
              <a:spcBef>
                <a:spcPct val="0"/>
              </a:spcBef>
              <a:spcAft>
                <a:spcPct val="0"/>
              </a:spcAft>
            </a:pPr>
            <a:endParaRPr lang="en-US" altLang="en-US" sz="1100" dirty="0" smtClean="0">
              <a:solidFill>
                <a:srgbClr val="000000"/>
              </a:solidFill>
              <a:latin typeface="Calibri" panose="020F0502020204030204" pitchFamily="34" charset="0"/>
            </a:endParaRPr>
          </a:p>
          <a:p>
            <a:pPr lvl="0" eaLnBrk="0" fontAlgn="base" hangingPunct="0">
              <a:spcBef>
                <a:spcPct val="0"/>
              </a:spcBef>
              <a:spcAft>
                <a:spcPct val="0"/>
              </a:spcAft>
            </a:pPr>
            <a:endParaRPr lang="en-US" altLang="en-US" sz="1100" dirty="0" smtClean="0">
              <a:solidFill>
                <a:srgbClr val="000000"/>
              </a:solidFill>
              <a:latin typeface="Calibri" panose="020F0502020204030204" pitchFamily="34" charset="0"/>
            </a:endParaRPr>
          </a:p>
          <a:p>
            <a:pPr lvl="0" eaLnBrk="0" fontAlgn="base" hangingPunct="0">
              <a:spcBef>
                <a:spcPct val="0"/>
              </a:spcBef>
              <a:spcAft>
                <a:spcPct val="0"/>
              </a:spcAft>
            </a:pPr>
            <a:endParaRPr lang="en-US" altLang="en-US" sz="1100" dirty="0">
              <a:solidFill>
                <a:srgbClr val="000000"/>
              </a:solidFill>
              <a:latin typeface="Calibri" panose="020F0502020204030204" pitchFamily="34" charset="0"/>
            </a:endParaRPr>
          </a:p>
          <a:p>
            <a:pPr lvl="0" eaLnBrk="0" fontAlgn="base" hangingPunct="0">
              <a:spcBef>
                <a:spcPct val="0"/>
              </a:spcBef>
              <a:spcAft>
                <a:spcPct val="0"/>
              </a:spcAft>
            </a:pPr>
            <a:endParaRPr lang="en-US" altLang="en-US" sz="1100" dirty="0">
              <a:solidFill>
                <a:srgbClr val="000000"/>
              </a:solidFill>
              <a:latin typeface="Calibri" panose="020F0502020204030204" pitchFamily="34" charset="0"/>
            </a:endParaRPr>
          </a:p>
          <a:p>
            <a:pPr lvl="0" eaLnBrk="0" fontAlgn="base" hangingPunct="0">
              <a:spcBef>
                <a:spcPct val="0"/>
              </a:spcBef>
              <a:spcAft>
                <a:spcPct val="0"/>
              </a:spcAft>
            </a:pPr>
            <a:endParaRPr lang="en-US" altLang="en-US" sz="1100" dirty="0" smtClean="0">
              <a:solidFill>
                <a:srgbClr val="000000"/>
              </a:solidFill>
              <a:latin typeface="Calibri" panose="020F0502020204030204" pitchFamily="34" charset="0"/>
            </a:endParaRPr>
          </a:p>
          <a:p>
            <a:pPr lvl="0" eaLnBrk="0" fontAlgn="base" hangingPunct="0">
              <a:spcBef>
                <a:spcPct val="0"/>
              </a:spcBef>
              <a:spcAft>
                <a:spcPct val="0"/>
              </a:spcAft>
            </a:pPr>
            <a:endParaRPr lang="en-US" altLang="en-US" sz="1100" dirty="0" smtClean="0">
              <a:solidFill>
                <a:srgbClr val="000000"/>
              </a:solidFill>
              <a:latin typeface="Calibri" panose="020F0502020204030204" pitchFamily="34" charset="0"/>
            </a:endParaRPr>
          </a:p>
          <a:p>
            <a:pPr lvl="0" eaLnBrk="0" fontAlgn="base" hangingPunct="0">
              <a:spcBef>
                <a:spcPct val="0"/>
              </a:spcBef>
              <a:spcAft>
                <a:spcPct val="0"/>
              </a:spcAft>
            </a:pPr>
            <a:r>
              <a:rPr lang="en-US" altLang="en-US" sz="1100" dirty="0" smtClean="0">
                <a:solidFill>
                  <a:srgbClr val="000000"/>
                </a:solidFill>
                <a:latin typeface="Calibri" panose="020F0502020204030204" pitchFamily="34" charset="0"/>
              </a:rPr>
              <a:t>  </a:t>
            </a:r>
            <a:endParaRPr lang="en-US" altLang="en-US" sz="1200" dirty="0">
              <a:solidFill>
                <a:srgbClr val="000000"/>
              </a:solidFill>
            </a:endParaRPr>
          </a:p>
          <a:p>
            <a:pPr lvl="0" eaLnBrk="0" fontAlgn="base" hangingPunct="0">
              <a:spcBef>
                <a:spcPct val="0"/>
              </a:spcBef>
              <a:spcAft>
                <a:spcPct val="0"/>
              </a:spcAft>
            </a:pPr>
            <a:endParaRPr lang="en-US" altLang="en-US" sz="1100" dirty="0">
              <a:solidFill>
                <a:srgbClr val="000000"/>
              </a:solidFill>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i="0" u="none" strike="noStrike" cap="none" normalizeH="0" baseline="0" dirty="0" smtClean="0">
              <a:ln>
                <a:noFill/>
              </a:ln>
              <a:solidFill>
                <a:srgbClr val="000000"/>
              </a:solidFill>
              <a:effectLst/>
              <a:latin typeface="Calibri" panose="020F0502020204030204" pitchFamily="34" charset="0"/>
            </a:endParaRP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24289" y="828333"/>
            <a:ext cx="3638550" cy="1108435"/>
          </a:xfrm>
          <a:prstGeom prst="rect">
            <a:avLst/>
          </a:prstGeom>
        </p:spPr>
      </p:pic>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295" y="820466"/>
            <a:ext cx="3237744" cy="1119729"/>
          </a:xfrm>
          <a:prstGeom prst="rect">
            <a:avLst/>
          </a:prstGeom>
        </p:spPr>
      </p:pic>
      <p:sp>
        <p:nvSpPr>
          <p:cNvPr id="18" name="Rectangle 17"/>
          <p:cNvSpPr/>
          <p:nvPr/>
        </p:nvSpPr>
        <p:spPr>
          <a:xfrm>
            <a:off x="-8617" y="1836095"/>
            <a:ext cx="6876295" cy="128279"/>
          </a:xfrm>
          <a:prstGeom prst="rect">
            <a:avLst/>
          </a:prstGeom>
          <a:solidFill>
            <a:srgbClr val="F0823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pic>
        <p:nvPicPr>
          <p:cNvPr id="23" name="Picture 22">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904996" y="8666069"/>
            <a:ext cx="350906" cy="462994"/>
          </a:xfrm>
          <a:prstGeom prst="rect">
            <a:avLst/>
          </a:prstGeom>
        </p:spPr>
      </p:pic>
      <p:pic>
        <p:nvPicPr>
          <p:cNvPr id="24" name="Picture 23">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409371" y="8680517"/>
            <a:ext cx="337554" cy="431950"/>
          </a:xfrm>
          <a:prstGeom prst="rect">
            <a:avLst/>
          </a:prstGeom>
        </p:spPr>
      </p:pic>
      <p:pic>
        <p:nvPicPr>
          <p:cNvPr id="25" name="Picture 24">
            <a:hlinkClick r:id="rId9"/>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945835" y="8680517"/>
            <a:ext cx="349934" cy="448546"/>
          </a:xfrm>
          <a:prstGeom prst="rect">
            <a:avLst/>
          </a:prstGeom>
        </p:spPr>
      </p:pic>
      <p:sp>
        <p:nvSpPr>
          <p:cNvPr id="20" name="TextBox 19"/>
          <p:cNvSpPr txBox="1"/>
          <p:nvPr/>
        </p:nvSpPr>
        <p:spPr>
          <a:xfrm>
            <a:off x="130749" y="2070267"/>
            <a:ext cx="6653771" cy="830997"/>
          </a:xfrm>
          <a:prstGeom prst="rect">
            <a:avLst/>
          </a:prstGeom>
          <a:noFill/>
        </p:spPr>
        <p:txBody>
          <a:bodyPr wrap="square" rtlCol="0">
            <a:spAutoFit/>
          </a:bodyPr>
          <a:lstStyle/>
          <a:p>
            <a:pPr lvl="0" eaLnBrk="0" fontAlgn="base" hangingPunct="0">
              <a:spcBef>
                <a:spcPct val="0"/>
              </a:spcBef>
              <a:spcAft>
                <a:spcPct val="0"/>
              </a:spcAft>
            </a:pPr>
            <a:r>
              <a:rPr lang="en-US" sz="1200" dirty="0">
                <a:solidFill>
                  <a:prstClr val="black"/>
                </a:solidFill>
              </a:rPr>
              <a:t>The Gulf Coast Safety Institute (GCSI) offers </a:t>
            </a:r>
            <a:r>
              <a:rPr lang="en-US" sz="1200" dirty="0" smtClean="0">
                <a:solidFill>
                  <a:prstClr val="black"/>
                </a:solidFill>
              </a:rPr>
              <a:t>courses OSHA 30 </a:t>
            </a:r>
            <a:r>
              <a:rPr lang="en-US" sz="1200" smtClean="0">
                <a:solidFill>
                  <a:prstClr val="black"/>
                </a:solidFill>
              </a:rPr>
              <a:t>Hour for </a:t>
            </a:r>
            <a:r>
              <a:rPr lang="en-US" sz="1200" dirty="0" smtClean="0">
                <a:solidFill>
                  <a:prstClr val="black"/>
                </a:solidFill>
              </a:rPr>
              <a:t>general </a:t>
            </a:r>
            <a:r>
              <a:rPr lang="en-US" sz="1200" dirty="0">
                <a:solidFill>
                  <a:prstClr val="black"/>
                </a:solidFill>
              </a:rPr>
              <a:t>i</a:t>
            </a:r>
            <a:r>
              <a:rPr lang="en-US" sz="1200" dirty="0" smtClean="0">
                <a:solidFill>
                  <a:prstClr val="black"/>
                </a:solidFill>
              </a:rPr>
              <a:t>ndustry and construction.  </a:t>
            </a:r>
            <a:r>
              <a:rPr lang="en-US" sz="1200" dirty="0">
                <a:solidFill>
                  <a:prstClr val="black"/>
                </a:solidFill>
              </a:rPr>
              <a:t>These courses are taught by OSHA authorized outreach instructors. </a:t>
            </a:r>
            <a:r>
              <a:rPr lang="en-US" sz="1200" dirty="0" smtClean="0">
                <a:solidFill>
                  <a:prstClr val="black"/>
                </a:solidFill>
              </a:rPr>
              <a:t>Completion Certificates and Department </a:t>
            </a:r>
            <a:r>
              <a:rPr lang="en-US" sz="1200" dirty="0">
                <a:solidFill>
                  <a:prstClr val="black"/>
                </a:solidFill>
              </a:rPr>
              <a:t>of Labor wallet cards are issued upon successful completion of each class. </a:t>
            </a:r>
            <a:r>
              <a:rPr lang="en-US" altLang="en-US" sz="1200" i="1" dirty="0">
                <a:solidFill>
                  <a:srgbClr val="000000"/>
                </a:solidFill>
                <a:latin typeface="Calibri" panose="020F0502020204030204" pitchFamily="34" charset="0"/>
              </a:rPr>
              <a:t>Students must attend</a:t>
            </a:r>
            <a:r>
              <a:rPr lang="en-US" altLang="en-US" sz="1200" b="1" i="1" dirty="0">
                <a:solidFill>
                  <a:srgbClr val="000000"/>
                </a:solidFill>
                <a:latin typeface="Calibri" panose="020F0502020204030204" pitchFamily="34" charset="0"/>
              </a:rPr>
              <a:t> </a:t>
            </a:r>
            <a:r>
              <a:rPr lang="en-US" altLang="en-US" sz="1200" b="1" i="1" dirty="0" smtClean="0">
                <a:solidFill>
                  <a:srgbClr val="000000"/>
                </a:solidFill>
                <a:latin typeface="Calibri" panose="020F0502020204030204" pitchFamily="34" charset="0"/>
              </a:rPr>
              <a:t>all </a:t>
            </a:r>
            <a:r>
              <a:rPr lang="en-US" altLang="en-US" sz="1200" i="1" dirty="0">
                <a:solidFill>
                  <a:srgbClr val="000000"/>
                </a:solidFill>
                <a:latin typeface="Calibri" panose="020F0502020204030204" pitchFamily="34" charset="0"/>
              </a:rPr>
              <a:t>hours to receive wallet cards.</a:t>
            </a:r>
          </a:p>
        </p:txBody>
      </p:sp>
      <p:sp>
        <p:nvSpPr>
          <p:cNvPr id="26" name="Rectangle 25"/>
          <p:cNvSpPr/>
          <p:nvPr/>
        </p:nvSpPr>
        <p:spPr>
          <a:xfrm>
            <a:off x="3093" y="1935639"/>
            <a:ext cx="6870030" cy="45719"/>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w="3175">
            <a:solidFill>
              <a:schemeClr val="accent4">
                <a:lumMod val="75000"/>
              </a:schemeClr>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9" name="Rectangle 18"/>
          <p:cNvSpPr/>
          <p:nvPr/>
        </p:nvSpPr>
        <p:spPr>
          <a:xfrm>
            <a:off x="1" y="2957011"/>
            <a:ext cx="6858000" cy="615553"/>
          </a:xfrm>
          <a:prstGeom prst="rect">
            <a:avLst/>
          </a:prstGeom>
          <a:solidFill>
            <a:schemeClr val="bg1"/>
          </a:solidFill>
          <a:ln>
            <a:solidFill>
              <a:schemeClr val="bg1">
                <a:lumMod val="65000"/>
              </a:schemeClr>
            </a:solidFill>
          </a:ln>
        </p:spPr>
        <p:txBody>
          <a:bodyPr wrap="square">
            <a:spAutoFit/>
          </a:bodyPr>
          <a:lstStyle/>
          <a:p>
            <a:pPr algn="ctr"/>
            <a:r>
              <a:rPr lang="en-US" i="1" dirty="0" smtClean="0"/>
              <a:t>Who should attend? </a:t>
            </a:r>
          </a:p>
          <a:p>
            <a:pPr algn="ctr"/>
            <a:r>
              <a:rPr lang="en-US" sz="1600" i="1" dirty="0" smtClean="0"/>
              <a:t>Supervisors, foreman, managers or those with some safety responsibility.</a:t>
            </a:r>
            <a:endParaRPr lang="en-US" sz="1600" i="1" dirty="0"/>
          </a:p>
        </p:txBody>
      </p:sp>
      <p:sp>
        <p:nvSpPr>
          <p:cNvPr id="27" name="Text Box 2"/>
          <p:cNvSpPr txBox="1">
            <a:spLocks noChangeArrowheads="1"/>
          </p:cNvSpPr>
          <p:nvPr/>
        </p:nvSpPr>
        <p:spPr bwMode="auto">
          <a:xfrm>
            <a:off x="3433269" y="5175649"/>
            <a:ext cx="3078368" cy="1040052"/>
          </a:xfrm>
          <a:prstGeom prst="rect">
            <a:avLst/>
          </a:prstGeom>
          <a:solidFill>
            <a:srgbClr val="FFFFFF"/>
          </a:solidFill>
          <a:ln w="3175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lvl="0" algn="ctr" eaLnBrk="0" fontAlgn="base" hangingPunct="0">
              <a:spcBef>
                <a:spcPct val="0"/>
              </a:spcBef>
              <a:spcAft>
                <a:spcPct val="0"/>
              </a:spcAft>
            </a:pPr>
            <a:r>
              <a:rPr lang="en-US" altLang="en-US" sz="1400" b="1" u="sng" dirty="0">
                <a:solidFill>
                  <a:srgbClr val="000000"/>
                </a:solidFill>
                <a:latin typeface="Calibri" panose="020F0502020204030204" pitchFamily="34" charset="0"/>
              </a:rPr>
              <a:t>OSHA 30-Hour Construction</a:t>
            </a:r>
            <a:endParaRPr lang="en-US" altLang="en-US" sz="1400" u="sng" dirty="0">
              <a:solidFill>
                <a:srgbClr val="000000"/>
              </a:solidFill>
              <a:latin typeface="Calibri" panose="020F0502020204030204" pitchFamily="34" charset="0"/>
            </a:endParaRPr>
          </a:p>
          <a:p>
            <a:pPr lvl="0" algn="ctr" eaLnBrk="0" fontAlgn="base" hangingPunct="0">
              <a:spcBef>
                <a:spcPct val="0"/>
              </a:spcBef>
              <a:spcAft>
                <a:spcPct val="0"/>
              </a:spcAft>
            </a:pPr>
            <a:r>
              <a:rPr lang="en-US" altLang="en-US" sz="1400" dirty="0" smtClean="0">
                <a:solidFill>
                  <a:srgbClr val="000000"/>
                </a:solidFill>
                <a:latin typeface="Calibri" panose="020F0502020204030204" pitchFamily="34" charset="0"/>
              </a:rPr>
              <a:t>August 3 - 24, </a:t>
            </a:r>
            <a:r>
              <a:rPr lang="en-US" altLang="en-US" sz="1400" dirty="0">
                <a:solidFill>
                  <a:srgbClr val="000000"/>
                </a:solidFill>
                <a:latin typeface="Calibri" panose="020F0502020204030204" pitchFamily="34" charset="0"/>
              </a:rPr>
              <a:t>2018 (Fridays)</a:t>
            </a:r>
            <a:br>
              <a:rPr lang="en-US" altLang="en-US" sz="1400" dirty="0">
                <a:solidFill>
                  <a:srgbClr val="000000"/>
                </a:solidFill>
                <a:latin typeface="Calibri" panose="020F0502020204030204" pitchFamily="34" charset="0"/>
              </a:rPr>
            </a:br>
            <a:r>
              <a:rPr lang="en-US" altLang="en-US" sz="1400" dirty="0">
                <a:solidFill>
                  <a:srgbClr val="000000"/>
                </a:solidFill>
                <a:latin typeface="Calibri" panose="020F0502020204030204" pitchFamily="34" charset="0"/>
              </a:rPr>
              <a:t>8 am - 5 pm </a:t>
            </a:r>
          </a:p>
        </p:txBody>
      </p:sp>
      <p:sp>
        <p:nvSpPr>
          <p:cNvPr id="29" name="Rectangle 28"/>
          <p:cNvSpPr/>
          <p:nvPr/>
        </p:nvSpPr>
        <p:spPr>
          <a:xfrm>
            <a:off x="3422736" y="5075701"/>
            <a:ext cx="3088900" cy="99948"/>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w="28575">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8" name="Rectangle 27"/>
          <p:cNvSpPr/>
          <p:nvPr/>
        </p:nvSpPr>
        <p:spPr>
          <a:xfrm>
            <a:off x="3405261" y="6397851"/>
            <a:ext cx="3276606" cy="2262158"/>
          </a:xfrm>
          <a:prstGeom prst="rect">
            <a:avLst/>
          </a:prstGeom>
          <a:ln cmpd="dbl">
            <a:noFill/>
            <a:prstDash val="dash"/>
          </a:ln>
        </p:spPr>
        <p:txBody>
          <a:bodyPr wrap="square">
            <a:spAutoFit/>
          </a:bodyPr>
          <a:lstStyle/>
          <a:p>
            <a:pPr eaLnBrk="0" fontAlgn="base" hangingPunct="0">
              <a:spcBef>
                <a:spcPct val="0"/>
              </a:spcBef>
              <a:spcAft>
                <a:spcPct val="0"/>
              </a:spcAft>
            </a:pPr>
            <a:r>
              <a:rPr lang="en-US" altLang="en-US" sz="1200" dirty="0" smtClean="0">
                <a:solidFill>
                  <a:schemeClr val="accent1">
                    <a:lumMod val="50000"/>
                  </a:schemeClr>
                </a:solidFill>
                <a:latin typeface="Calibri" panose="020F0502020204030204" pitchFamily="34" charset="0"/>
              </a:rPr>
              <a:t>*</a:t>
            </a:r>
            <a:r>
              <a:rPr lang="en-US" altLang="en-US" sz="1200" dirty="0">
                <a:solidFill>
                  <a:schemeClr val="accent1">
                    <a:lumMod val="50000"/>
                  </a:schemeClr>
                </a:solidFill>
                <a:latin typeface="Calibri" panose="020F0502020204030204" pitchFamily="34" charset="0"/>
              </a:rPr>
              <a:t>Are you temporarily or permanently dislocated by work because of Hurricane </a:t>
            </a:r>
            <a:r>
              <a:rPr lang="en-US" altLang="en-US" sz="1200" dirty="0" smtClean="0">
                <a:solidFill>
                  <a:schemeClr val="accent1">
                    <a:lumMod val="50000"/>
                  </a:schemeClr>
                </a:solidFill>
                <a:latin typeface="Calibri" panose="020F0502020204030204" pitchFamily="34" charset="0"/>
              </a:rPr>
              <a:t>Harvey?</a:t>
            </a:r>
          </a:p>
          <a:p>
            <a:pPr eaLnBrk="0" fontAlgn="base" hangingPunct="0">
              <a:spcBef>
                <a:spcPct val="0"/>
              </a:spcBef>
              <a:spcAft>
                <a:spcPct val="0"/>
              </a:spcAft>
            </a:pPr>
            <a:r>
              <a:rPr lang="en-US" altLang="en-US" sz="1200" dirty="0" smtClean="0">
                <a:solidFill>
                  <a:schemeClr val="accent1">
                    <a:lumMod val="50000"/>
                  </a:schemeClr>
                </a:solidFill>
                <a:latin typeface="Calibri" panose="020F0502020204030204" pitchFamily="34" charset="0"/>
              </a:rPr>
              <a:t>*</a:t>
            </a:r>
            <a:r>
              <a:rPr lang="en-US" altLang="en-US" sz="1200" dirty="0" smtClean="0">
                <a:solidFill>
                  <a:schemeClr val="accent1">
                    <a:lumMod val="50000"/>
                  </a:schemeClr>
                </a:solidFill>
                <a:latin typeface="Calibri" panose="020F0502020204030204" pitchFamily="34" charset="0"/>
              </a:rPr>
              <a:t>Do </a:t>
            </a:r>
            <a:r>
              <a:rPr lang="en-US" altLang="en-US" sz="1200" dirty="0">
                <a:solidFill>
                  <a:schemeClr val="accent1">
                    <a:lumMod val="50000"/>
                  </a:schemeClr>
                </a:solidFill>
                <a:latin typeface="Calibri" panose="020F0502020204030204" pitchFamily="34" charset="0"/>
              </a:rPr>
              <a:t>you currently </a:t>
            </a:r>
            <a:r>
              <a:rPr lang="en-US" altLang="en-US" sz="1200" dirty="0" smtClean="0">
                <a:solidFill>
                  <a:schemeClr val="accent1">
                    <a:lumMod val="50000"/>
                  </a:schemeClr>
                </a:solidFill>
                <a:latin typeface="Calibri" panose="020F0502020204030204" pitchFamily="34" charset="0"/>
              </a:rPr>
              <a:t>work at an industrial plant – either as a employee or contractor? </a:t>
            </a:r>
          </a:p>
          <a:p>
            <a:pPr eaLnBrk="0" fontAlgn="base" hangingPunct="0">
              <a:spcBef>
                <a:spcPct val="0"/>
              </a:spcBef>
              <a:spcAft>
                <a:spcPct val="0"/>
              </a:spcAft>
            </a:pPr>
            <a:endParaRPr lang="en-US" altLang="en-US" sz="1200" b="1" i="1" dirty="0">
              <a:solidFill>
                <a:schemeClr val="accent1">
                  <a:lumMod val="50000"/>
                </a:schemeClr>
              </a:solidFill>
              <a:latin typeface="Calibri" panose="020F0502020204030204" pitchFamily="34" charset="0"/>
            </a:endParaRPr>
          </a:p>
          <a:p>
            <a:pPr eaLnBrk="0" fontAlgn="base" hangingPunct="0">
              <a:spcBef>
                <a:spcPct val="0"/>
              </a:spcBef>
              <a:spcAft>
                <a:spcPct val="0"/>
              </a:spcAft>
            </a:pPr>
            <a:r>
              <a:rPr lang="en-US" altLang="en-US" sz="1200" b="1" i="1" dirty="0" smtClean="0">
                <a:solidFill>
                  <a:schemeClr val="accent1">
                    <a:lumMod val="50000"/>
                  </a:schemeClr>
                </a:solidFill>
                <a:latin typeface="Calibri" panose="020F0502020204030204" pitchFamily="34" charset="0"/>
              </a:rPr>
              <a:t>If YES to either question f</a:t>
            </a:r>
            <a:r>
              <a:rPr lang="en-US" altLang="en-US" sz="1200" i="1" dirty="0" smtClean="0">
                <a:solidFill>
                  <a:schemeClr val="accent1">
                    <a:lumMod val="50000"/>
                  </a:schemeClr>
                </a:solidFill>
                <a:latin typeface="Calibri" panose="020F0502020204030204" pitchFamily="34" charset="0"/>
              </a:rPr>
              <a:t>inancial </a:t>
            </a:r>
            <a:r>
              <a:rPr lang="en-US" altLang="en-US" sz="1200" i="1" dirty="0">
                <a:solidFill>
                  <a:schemeClr val="accent1">
                    <a:lumMod val="50000"/>
                  </a:schemeClr>
                </a:solidFill>
                <a:latin typeface="Calibri" panose="020F0502020204030204" pitchFamily="34" charset="0"/>
              </a:rPr>
              <a:t>assistance </a:t>
            </a:r>
            <a:r>
              <a:rPr lang="en-US" altLang="en-US" sz="1200" i="1" dirty="0" smtClean="0">
                <a:solidFill>
                  <a:schemeClr val="accent1">
                    <a:lumMod val="50000"/>
                  </a:schemeClr>
                </a:solidFill>
                <a:latin typeface="Calibri" panose="020F0502020204030204" pitchFamily="34" charset="0"/>
              </a:rPr>
              <a:t>may be available </a:t>
            </a:r>
            <a:r>
              <a:rPr lang="en-US" altLang="en-US" sz="1200" i="1" dirty="0">
                <a:solidFill>
                  <a:schemeClr val="accent1">
                    <a:lumMod val="50000"/>
                  </a:schemeClr>
                </a:solidFill>
                <a:latin typeface="Calibri" panose="020F0502020204030204" pitchFamily="34" charset="0"/>
              </a:rPr>
              <a:t>to cover the </a:t>
            </a:r>
            <a:r>
              <a:rPr lang="en-US" altLang="en-US" sz="1200" i="1" u="sng" dirty="0">
                <a:solidFill>
                  <a:schemeClr val="accent1">
                    <a:lumMod val="50000"/>
                  </a:schemeClr>
                </a:solidFill>
                <a:latin typeface="Calibri" panose="020F0502020204030204" pitchFamily="34" charset="0"/>
              </a:rPr>
              <a:t>full</a:t>
            </a:r>
            <a:r>
              <a:rPr lang="en-US" altLang="en-US" sz="1200" i="1" dirty="0">
                <a:solidFill>
                  <a:schemeClr val="accent1">
                    <a:lumMod val="50000"/>
                  </a:schemeClr>
                </a:solidFill>
                <a:latin typeface="Calibri" panose="020F0502020204030204" pitchFamily="34" charset="0"/>
              </a:rPr>
              <a:t> cost of the course. </a:t>
            </a:r>
          </a:p>
          <a:p>
            <a:pPr eaLnBrk="0" fontAlgn="base" hangingPunct="0">
              <a:spcBef>
                <a:spcPct val="0"/>
              </a:spcBef>
              <a:spcAft>
                <a:spcPct val="0"/>
              </a:spcAft>
            </a:pPr>
            <a:endParaRPr lang="en-US" sz="1200" dirty="0">
              <a:solidFill>
                <a:schemeClr val="accent1">
                  <a:lumMod val="50000"/>
                </a:schemeClr>
              </a:solidFill>
            </a:endParaRPr>
          </a:p>
          <a:p>
            <a:pPr algn="ctr" eaLnBrk="0" fontAlgn="base" hangingPunct="0">
              <a:spcBef>
                <a:spcPct val="0"/>
              </a:spcBef>
              <a:spcAft>
                <a:spcPct val="0"/>
              </a:spcAft>
            </a:pPr>
            <a:r>
              <a:rPr lang="en-US" sz="1200" dirty="0">
                <a:solidFill>
                  <a:schemeClr val="accent1">
                    <a:lumMod val="50000"/>
                  </a:schemeClr>
                </a:solidFill>
              </a:rPr>
              <a:t>For more information contact us at </a:t>
            </a:r>
            <a:r>
              <a:rPr lang="en-US" sz="1200" dirty="0" smtClean="0">
                <a:solidFill>
                  <a:schemeClr val="accent1">
                    <a:lumMod val="50000"/>
                  </a:schemeClr>
                </a:solidFill>
              </a:rPr>
              <a:t/>
            </a:r>
            <a:br>
              <a:rPr lang="en-US" sz="1200" dirty="0" smtClean="0">
                <a:solidFill>
                  <a:schemeClr val="accent1">
                    <a:lumMod val="50000"/>
                  </a:schemeClr>
                </a:solidFill>
              </a:rPr>
            </a:br>
            <a:r>
              <a:rPr lang="en-US" sz="1200" dirty="0" smtClean="0">
                <a:solidFill>
                  <a:schemeClr val="accent1">
                    <a:lumMod val="50000"/>
                  </a:schemeClr>
                </a:solidFill>
              </a:rPr>
              <a:t>409-933-8162</a:t>
            </a:r>
            <a:r>
              <a:rPr lang="en-US" sz="1200" dirty="0">
                <a:solidFill>
                  <a:schemeClr val="accent1">
                    <a:lumMod val="50000"/>
                  </a:schemeClr>
                </a:solidFill>
              </a:rPr>
              <a:t>.</a:t>
            </a:r>
            <a:endParaRPr lang="en-US" altLang="en-US" sz="1200" dirty="0">
              <a:solidFill>
                <a:schemeClr val="accent1">
                  <a:lumMod val="50000"/>
                </a:schemeClr>
              </a:solidFill>
              <a:latin typeface="Calibri" panose="020F0502020204030204" pitchFamily="34" charset="0"/>
            </a:endParaRPr>
          </a:p>
          <a:p>
            <a:pPr eaLnBrk="0" fontAlgn="base" hangingPunct="0">
              <a:spcBef>
                <a:spcPct val="0"/>
              </a:spcBef>
              <a:spcAft>
                <a:spcPct val="0"/>
              </a:spcAft>
            </a:pPr>
            <a:endParaRPr lang="en-US" altLang="en-US" sz="1050" i="1" dirty="0" smtClean="0">
              <a:solidFill>
                <a:srgbClr val="0033CC"/>
              </a:solidFill>
              <a:latin typeface="Calibri" panose="020F0502020204030204" pitchFamily="34" charset="0"/>
            </a:endParaRPr>
          </a:p>
          <a:p>
            <a:pPr eaLnBrk="0" fontAlgn="base" hangingPunct="0">
              <a:spcBef>
                <a:spcPct val="0"/>
              </a:spcBef>
              <a:spcAft>
                <a:spcPct val="0"/>
              </a:spcAft>
            </a:pPr>
            <a:endParaRPr lang="en-US" altLang="en-US" sz="1050" i="1" dirty="0">
              <a:solidFill>
                <a:srgbClr val="FF0000"/>
              </a:solidFill>
              <a:latin typeface="Calibri" panose="020F0502020204030204" pitchFamily="34" charset="0"/>
            </a:endParaRPr>
          </a:p>
        </p:txBody>
      </p:sp>
    </p:spTree>
    <p:extLst>
      <p:ext uri="{BB962C8B-B14F-4D97-AF65-F5344CB8AC3E}">
        <p14:creationId xmlns:p14="http://schemas.microsoft.com/office/powerpoint/2010/main" val="32245127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5501</TotalTime>
  <Words>529</Words>
  <Application>Microsoft Office PowerPoint</Application>
  <PresentationFormat>On-screen Show (4:3)</PresentationFormat>
  <Paragraphs>67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Cambria</vt:lpstr>
      <vt:lpstr>Office Theme</vt:lpstr>
      <vt:lpstr>PowerPoint Presentation</vt:lpstr>
      <vt:lpstr>PowerPoint Presentation</vt:lpstr>
    </vt:vector>
  </TitlesOfParts>
  <Company>College of the Mainland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Delfin, Sophia</dc:creator>
  <cp:lastModifiedBy>Lewis, Cynthia</cp:lastModifiedBy>
  <cp:revision>155</cp:revision>
  <cp:lastPrinted>2018-01-30T14:29:02Z</cp:lastPrinted>
  <dcterms:created xsi:type="dcterms:W3CDTF">2017-02-24T15:12:11Z</dcterms:created>
  <dcterms:modified xsi:type="dcterms:W3CDTF">2018-02-13T18:14:48Z</dcterms:modified>
</cp:coreProperties>
</file>