
<file path=[Content_Types].xml><?xml version="1.0" encoding="utf-8"?>
<Types xmlns="http://schemas.openxmlformats.org/package/2006/content-types">
  <Default Extension="jfif" ContentType="image/jpeg"/>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Lst>
  <p:sldSz cx="6858000" cy="9144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C4E8C"/>
    <a:srgbClr val="CC6600"/>
    <a:srgbClr val="C15D0B"/>
    <a:srgbClr val="FF6600"/>
    <a:srgbClr val="F2916F"/>
    <a:srgbClr val="F29A72"/>
    <a:srgbClr val="F2A872"/>
    <a:srgbClr val="F27A16"/>
    <a:srgbClr val="E9710D"/>
    <a:srgbClr val="4B4B4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5" autoAdjust="0"/>
    <p:restoredTop sz="94660"/>
  </p:normalViewPr>
  <p:slideViewPr>
    <p:cSldViewPr snapToGrid="0">
      <p:cViewPr>
        <p:scale>
          <a:sx n="160" d="100"/>
          <a:sy n="160" d="100"/>
        </p:scale>
        <p:origin x="-324" y="-392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0F56391-F8E2-4A6E-99BA-D63BD4092A6D}" type="datetimeFigureOut">
              <a:rPr lang="en-US" smtClean="0"/>
              <a:t>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6CF342-7BB9-470E-83D7-71911B2B740D}" type="slidenum">
              <a:rPr lang="en-US" smtClean="0"/>
              <a:t>‹#›</a:t>
            </a:fld>
            <a:endParaRPr lang="en-US"/>
          </a:p>
        </p:txBody>
      </p:sp>
    </p:spTree>
    <p:extLst>
      <p:ext uri="{BB962C8B-B14F-4D97-AF65-F5344CB8AC3E}">
        <p14:creationId xmlns:p14="http://schemas.microsoft.com/office/powerpoint/2010/main" val="34529481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0F56391-F8E2-4A6E-99BA-D63BD4092A6D}" type="datetimeFigureOut">
              <a:rPr lang="en-US" smtClean="0"/>
              <a:t>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6CF342-7BB9-470E-83D7-71911B2B740D}" type="slidenum">
              <a:rPr lang="en-US" smtClean="0"/>
              <a:t>‹#›</a:t>
            </a:fld>
            <a:endParaRPr lang="en-US"/>
          </a:p>
        </p:txBody>
      </p:sp>
    </p:spTree>
    <p:extLst>
      <p:ext uri="{BB962C8B-B14F-4D97-AF65-F5344CB8AC3E}">
        <p14:creationId xmlns:p14="http://schemas.microsoft.com/office/powerpoint/2010/main" val="35845564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4"/>
            <a:ext cx="1478756" cy="774911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71488" y="486834"/>
            <a:ext cx="4350544" cy="774911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0F56391-F8E2-4A6E-99BA-D63BD4092A6D}" type="datetimeFigureOut">
              <a:rPr lang="en-US" smtClean="0"/>
              <a:t>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6CF342-7BB9-470E-83D7-71911B2B740D}" type="slidenum">
              <a:rPr lang="en-US" smtClean="0"/>
              <a:t>‹#›</a:t>
            </a:fld>
            <a:endParaRPr lang="en-US"/>
          </a:p>
        </p:txBody>
      </p:sp>
    </p:spTree>
    <p:extLst>
      <p:ext uri="{BB962C8B-B14F-4D97-AF65-F5344CB8AC3E}">
        <p14:creationId xmlns:p14="http://schemas.microsoft.com/office/powerpoint/2010/main" val="41717195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0F56391-F8E2-4A6E-99BA-D63BD4092A6D}" type="datetimeFigureOut">
              <a:rPr lang="en-US" smtClean="0"/>
              <a:t>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6CF342-7BB9-470E-83D7-71911B2B740D}" type="slidenum">
              <a:rPr lang="en-US" smtClean="0"/>
              <a:t>‹#›</a:t>
            </a:fld>
            <a:endParaRPr lang="en-US"/>
          </a:p>
        </p:txBody>
      </p:sp>
    </p:spTree>
    <p:extLst>
      <p:ext uri="{BB962C8B-B14F-4D97-AF65-F5344CB8AC3E}">
        <p14:creationId xmlns:p14="http://schemas.microsoft.com/office/powerpoint/2010/main" val="18017396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3"/>
            <a:ext cx="5915025" cy="3803649"/>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467916" y="6119286"/>
            <a:ext cx="5915025" cy="200024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0F56391-F8E2-4A6E-99BA-D63BD4092A6D}" type="datetimeFigureOut">
              <a:rPr lang="en-US" smtClean="0"/>
              <a:t>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6CF342-7BB9-470E-83D7-71911B2B740D}" type="slidenum">
              <a:rPr lang="en-US" smtClean="0"/>
              <a:t>‹#›</a:t>
            </a:fld>
            <a:endParaRPr lang="en-US"/>
          </a:p>
        </p:txBody>
      </p:sp>
    </p:spTree>
    <p:extLst>
      <p:ext uri="{BB962C8B-B14F-4D97-AF65-F5344CB8AC3E}">
        <p14:creationId xmlns:p14="http://schemas.microsoft.com/office/powerpoint/2010/main" val="14183084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0F56391-F8E2-4A6E-99BA-D63BD4092A6D}" type="datetimeFigureOut">
              <a:rPr lang="en-US" smtClean="0"/>
              <a:t>1/5/2021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E6CF342-7BB9-470E-83D7-71911B2B740D}" type="slidenum">
              <a:rPr lang="en-US" smtClean="0"/>
              <a:t>‹#›</a:t>
            </a:fld>
            <a:endParaRPr lang="en-US"/>
          </a:p>
        </p:txBody>
      </p:sp>
    </p:spTree>
    <p:extLst>
      <p:ext uri="{BB962C8B-B14F-4D97-AF65-F5344CB8AC3E}">
        <p14:creationId xmlns:p14="http://schemas.microsoft.com/office/powerpoint/2010/main" val="35145794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6"/>
            <a:ext cx="5915025" cy="1767417"/>
          </a:xfrm>
        </p:spPr>
        <p:txBody>
          <a:bodyPr/>
          <a:lstStyle/>
          <a:p>
            <a:r>
              <a:rPr lang="en-US"/>
              <a:t>Click to edit Master title style</a:t>
            </a:r>
            <a:endParaRPr lang="en-US" dirty="0"/>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472381" y="3340100"/>
            <a:ext cx="2901255" cy="491278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3471863" y="3340100"/>
            <a:ext cx="2915543" cy="491278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0F56391-F8E2-4A6E-99BA-D63BD4092A6D}" type="datetimeFigureOut">
              <a:rPr lang="en-US" smtClean="0"/>
              <a:t>1/5/2021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E6CF342-7BB9-470E-83D7-71911B2B740D}" type="slidenum">
              <a:rPr lang="en-US" smtClean="0"/>
              <a:t>‹#›</a:t>
            </a:fld>
            <a:endParaRPr lang="en-US"/>
          </a:p>
        </p:txBody>
      </p:sp>
    </p:spTree>
    <p:extLst>
      <p:ext uri="{BB962C8B-B14F-4D97-AF65-F5344CB8AC3E}">
        <p14:creationId xmlns:p14="http://schemas.microsoft.com/office/powerpoint/2010/main" val="13161706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0F56391-F8E2-4A6E-99BA-D63BD4092A6D}" type="datetimeFigureOut">
              <a:rPr lang="en-US" smtClean="0"/>
              <a:t>1/5/2021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E6CF342-7BB9-470E-83D7-71911B2B740D}" type="slidenum">
              <a:rPr lang="en-US" smtClean="0"/>
              <a:t>‹#›</a:t>
            </a:fld>
            <a:endParaRPr lang="en-US"/>
          </a:p>
        </p:txBody>
      </p:sp>
    </p:spTree>
    <p:extLst>
      <p:ext uri="{BB962C8B-B14F-4D97-AF65-F5344CB8AC3E}">
        <p14:creationId xmlns:p14="http://schemas.microsoft.com/office/powerpoint/2010/main" val="11504466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0F56391-F8E2-4A6E-99BA-D63BD4092A6D}" type="datetimeFigureOut">
              <a:rPr lang="en-US" smtClean="0"/>
              <a:t>1/5/2021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E6CF342-7BB9-470E-83D7-71911B2B740D}" type="slidenum">
              <a:rPr lang="en-US" smtClean="0"/>
              <a:t>‹#›</a:t>
            </a:fld>
            <a:endParaRPr lang="en-US"/>
          </a:p>
        </p:txBody>
      </p:sp>
    </p:spTree>
    <p:extLst>
      <p:ext uri="{BB962C8B-B14F-4D97-AF65-F5344CB8AC3E}">
        <p14:creationId xmlns:p14="http://schemas.microsoft.com/office/powerpoint/2010/main" val="41361556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2915543" y="1316569"/>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F0F56391-F8E2-4A6E-99BA-D63BD4092A6D}" type="datetimeFigureOut">
              <a:rPr lang="en-US" smtClean="0"/>
              <a:t>1/5/2021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E6CF342-7BB9-470E-83D7-71911B2B740D}" type="slidenum">
              <a:rPr lang="en-US" smtClean="0"/>
              <a:t>‹#›</a:t>
            </a:fld>
            <a:endParaRPr lang="en-US"/>
          </a:p>
        </p:txBody>
      </p:sp>
    </p:spTree>
    <p:extLst>
      <p:ext uri="{BB962C8B-B14F-4D97-AF65-F5344CB8AC3E}">
        <p14:creationId xmlns:p14="http://schemas.microsoft.com/office/powerpoint/2010/main" val="11390808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2915543" y="1316569"/>
            <a:ext cx="3471863" cy="6498167"/>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F0F56391-F8E2-4A6E-99BA-D63BD4092A6D}" type="datetimeFigureOut">
              <a:rPr lang="en-US" smtClean="0"/>
              <a:t>1/5/2021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E6CF342-7BB9-470E-83D7-71911B2B740D}" type="slidenum">
              <a:rPr lang="en-US" smtClean="0"/>
              <a:t>‹#›</a:t>
            </a:fld>
            <a:endParaRPr lang="en-US"/>
          </a:p>
        </p:txBody>
      </p:sp>
    </p:spTree>
    <p:extLst>
      <p:ext uri="{BB962C8B-B14F-4D97-AF65-F5344CB8AC3E}">
        <p14:creationId xmlns:p14="http://schemas.microsoft.com/office/powerpoint/2010/main" val="33370575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6"/>
            <a:ext cx="5915025" cy="1767417"/>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71488" y="8475136"/>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F0F56391-F8E2-4A6E-99BA-D63BD4092A6D}" type="datetimeFigureOut">
              <a:rPr lang="en-US" smtClean="0"/>
              <a:t>1/5/2021</a:t>
            </a:fld>
            <a:endParaRPr lang="en-US"/>
          </a:p>
        </p:txBody>
      </p:sp>
      <p:sp>
        <p:nvSpPr>
          <p:cNvPr id="5" name="Footer Placeholder 4"/>
          <p:cNvSpPr>
            <a:spLocks noGrp="1"/>
          </p:cNvSpPr>
          <p:nvPr>
            <p:ph type="ftr" sz="quarter" idx="3"/>
          </p:nvPr>
        </p:nvSpPr>
        <p:spPr>
          <a:xfrm>
            <a:off x="2271713" y="8475136"/>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43463" y="8475136"/>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DE6CF342-7BB9-470E-83D7-71911B2B740D}" type="slidenum">
              <a:rPr lang="en-US" smtClean="0"/>
              <a:t>‹#›</a:t>
            </a:fld>
            <a:endParaRPr lang="en-US"/>
          </a:p>
        </p:txBody>
      </p:sp>
    </p:spTree>
    <p:extLst>
      <p:ext uri="{BB962C8B-B14F-4D97-AF65-F5344CB8AC3E}">
        <p14:creationId xmlns:p14="http://schemas.microsoft.com/office/powerpoint/2010/main" val="246360908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fif"/><Relationship Id="rId1" Type="http://schemas.openxmlformats.org/officeDocument/2006/relationships/slideLayout" Target="../slideLayouts/slideLayout1.xml"/><Relationship Id="rId4" Type="http://schemas.openxmlformats.org/officeDocument/2006/relationships/hyperlink" Target="https://www.com.edu/financial-aid/program-information"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3">
            <a:lumMod val="40000"/>
            <a:lumOff val="60000"/>
          </a:schemeClr>
        </a:solidFill>
        <a:effectLst/>
      </p:bgPr>
    </p:bg>
    <p:spTree>
      <p:nvGrpSpPr>
        <p:cNvPr id="1" name=""/>
        <p:cNvGrpSpPr/>
        <p:nvPr/>
      </p:nvGrpSpPr>
      <p:grpSpPr>
        <a:xfrm>
          <a:off x="0" y="0"/>
          <a:ext cx="0" cy="0"/>
          <a:chOff x="0" y="0"/>
          <a:chExt cx="0" cy="0"/>
        </a:xfrm>
      </p:grpSpPr>
      <p:sp>
        <p:nvSpPr>
          <p:cNvPr id="33" name="Rectangle 32"/>
          <p:cNvSpPr/>
          <p:nvPr/>
        </p:nvSpPr>
        <p:spPr>
          <a:xfrm>
            <a:off x="-80483" y="7443493"/>
            <a:ext cx="6911283" cy="1301188"/>
          </a:xfrm>
          <a:prstGeom prst="rect">
            <a:avLst/>
          </a:prstGeom>
          <a:solidFill>
            <a:schemeClr val="bg1">
              <a:lumMod val="75000"/>
            </a:schemeClr>
          </a:solidFill>
          <a:ln>
            <a:noFill/>
          </a:ln>
          <a:effectLst>
            <a:reflection endPos="65000" dist="50800" dir="5400000" sy="-100000" algn="bl" rotWithShape="0"/>
            <a:softEdge rad="88900"/>
          </a:effectLst>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pic>
        <p:nvPicPr>
          <p:cNvPr id="34" name="Picture 33"/>
          <p:cNvPicPr>
            <a:picLocks noChangeAspect="1"/>
          </p:cNvPicPr>
          <p:nvPr/>
        </p:nvPicPr>
        <p:blipFill rotWithShape="1">
          <a:blip r:embed="rId2">
            <a:extLst>
              <a:ext uri="{28A0092B-C50C-407E-A947-70E740481C1C}">
                <a14:useLocalDpi xmlns:a14="http://schemas.microsoft.com/office/drawing/2010/main" val="0"/>
              </a:ext>
            </a:extLst>
          </a:blip>
          <a:srcRect b="17269"/>
          <a:stretch/>
        </p:blipFill>
        <p:spPr>
          <a:xfrm>
            <a:off x="0" y="-3474"/>
            <a:ext cx="6870245" cy="2536064"/>
          </a:xfrm>
          <a:prstGeom prst="rect">
            <a:avLst/>
          </a:prstGeom>
          <a:effectLst>
            <a:outerShdw blurRad="50800" dist="50800" dir="5400000" algn="ctr" rotWithShape="0">
              <a:srgbClr val="000000">
                <a:alpha val="76000"/>
              </a:srgbClr>
            </a:outerShdw>
            <a:reflection endPos="65000" dist="50800" dir="5400000" sy="-100000" algn="bl" rotWithShape="0"/>
            <a:softEdge rad="63500"/>
          </a:effectLst>
        </p:spPr>
      </p:pic>
      <p:sp>
        <p:nvSpPr>
          <p:cNvPr id="7" name="Rectangle 6"/>
          <p:cNvSpPr/>
          <p:nvPr/>
        </p:nvSpPr>
        <p:spPr>
          <a:xfrm>
            <a:off x="-12245" y="2381322"/>
            <a:ext cx="6870245" cy="792091"/>
          </a:xfrm>
          <a:prstGeom prst="rect">
            <a:avLst/>
          </a:prstGeom>
          <a:solidFill>
            <a:schemeClr val="bg2">
              <a:lumMod val="25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sz="3800" b="1" dirty="0">
              <a:latin typeface="Agency FB" panose="020B0503020202020204" pitchFamily="34" charset="0"/>
            </a:endParaRPr>
          </a:p>
        </p:txBody>
      </p:sp>
      <p:sp>
        <p:nvSpPr>
          <p:cNvPr id="13" name="Rectangle 12"/>
          <p:cNvSpPr/>
          <p:nvPr/>
        </p:nvSpPr>
        <p:spPr>
          <a:xfrm>
            <a:off x="-25033" y="8764331"/>
            <a:ext cx="6855833" cy="396529"/>
          </a:xfrm>
          <a:prstGeom prst="rect">
            <a:avLst/>
          </a:prstGeom>
          <a:solidFill>
            <a:schemeClr val="tx1"/>
          </a:solidFill>
          <a:ln>
            <a:noFill/>
          </a:ln>
        </p:spPr>
        <p:style>
          <a:lnRef idx="0">
            <a:scrgbClr r="0" g="0" b="0"/>
          </a:lnRef>
          <a:fillRef idx="0">
            <a:scrgbClr r="0" g="0" b="0"/>
          </a:fillRef>
          <a:effectRef idx="0">
            <a:scrgbClr r="0" g="0" b="0"/>
          </a:effectRef>
          <a:fontRef idx="minor">
            <a:schemeClr val="lt1"/>
          </a:fontRef>
        </p:style>
        <p:txBody>
          <a:bodyPr rtlCol="0" anchor="ctr"/>
          <a:lstStyle/>
          <a:p>
            <a:r>
              <a:rPr lang="en-US" b="1" i="1" dirty="0">
                <a:solidFill>
                  <a:srgbClr val="0033CC"/>
                </a:solidFill>
              </a:rPr>
              <a:t>    </a:t>
            </a:r>
            <a:r>
              <a:rPr lang="en-US" dirty="0">
                <a:solidFill>
                  <a:schemeClr val="bg1"/>
                </a:solidFill>
                <a:latin typeface="Agency FB" panose="020B0503020202020204" pitchFamily="34" charset="0"/>
              </a:rPr>
              <a:t>For more information: 409-933-8162                                                   www.com.edu/gcsi                                                                                              </a:t>
            </a:r>
            <a:endParaRPr lang="en-US" dirty="0">
              <a:ln w="0"/>
              <a:solidFill>
                <a:schemeClr val="bg1"/>
              </a:solidFill>
              <a:effectLst>
                <a:outerShdw blurRad="38100" dist="19050" dir="2700000" algn="tl" rotWithShape="0">
                  <a:schemeClr val="dk1">
                    <a:alpha val="40000"/>
                  </a:schemeClr>
                </a:outerShdw>
              </a:effectLst>
              <a:latin typeface="Agency FB" panose="020B0503020202020204" pitchFamily="34" charset="0"/>
            </a:endParaRPr>
          </a:p>
        </p:txBody>
      </p:sp>
      <p:sp>
        <p:nvSpPr>
          <p:cNvPr id="36" name="TextBox 35"/>
          <p:cNvSpPr txBox="1"/>
          <p:nvPr/>
        </p:nvSpPr>
        <p:spPr>
          <a:xfrm>
            <a:off x="210700" y="3267291"/>
            <a:ext cx="6436599" cy="1892826"/>
          </a:xfrm>
          <a:prstGeom prst="rect">
            <a:avLst/>
          </a:prstGeom>
          <a:noFill/>
        </p:spPr>
        <p:txBody>
          <a:bodyPr wrap="square" rtlCol="0">
            <a:spAutoFit/>
          </a:bodyPr>
          <a:lstStyle/>
          <a:p>
            <a:pPr algn="ctr"/>
            <a:r>
              <a:rPr lang="en-US" sz="1300" dirty="0">
                <a:solidFill>
                  <a:srgbClr val="000000"/>
                </a:solidFill>
                <a:latin typeface="Times New Roman" panose="02020603050405020304" pitchFamily="18" charset="0"/>
                <a:cs typeface="Times New Roman" panose="02020603050405020304" pitchFamily="18" charset="0"/>
              </a:rPr>
              <a:t>Drones are now a part of everyday life - both at home and work.  To legally fly most drones under FAA Part 107 you need to have a pilot license. This requires that the pilot pass the drone pilot knowledge test. This course is designed to prepare students to better understand the information that will be tested on the exam and provide a hands-on experience. Students will be taught regulations, airspace classification and operating requirements, weather, loading and performance and operations specifics.  The class is a total of 12 hours of classroom and 4 hours of hands-on training. Drones will be provided for the hands-on portion. </a:t>
            </a:r>
            <a:br>
              <a:rPr lang="en-US" sz="1300" dirty="0">
                <a:solidFill>
                  <a:srgbClr val="000000"/>
                </a:solidFill>
                <a:latin typeface="Times New Roman" panose="02020603050405020304" pitchFamily="18" charset="0"/>
                <a:cs typeface="Times New Roman" panose="02020603050405020304" pitchFamily="18" charset="0"/>
              </a:rPr>
            </a:br>
            <a:br>
              <a:rPr lang="en-US" sz="1300" dirty="0">
                <a:solidFill>
                  <a:srgbClr val="000000"/>
                </a:solidFill>
                <a:latin typeface="Times New Roman" panose="02020603050405020304" pitchFamily="18" charset="0"/>
                <a:cs typeface="Times New Roman" panose="02020603050405020304" pitchFamily="18" charset="0"/>
              </a:rPr>
            </a:br>
            <a:r>
              <a:rPr lang="en-US" sz="1300" dirty="0">
                <a:solidFill>
                  <a:srgbClr val="000000"/>
                </a:solidFill>
                <a:latin typeface="Times New Roman" panose="02020603050405020304" pitchFamily="18" charset="0"/>
                <a:cs typeface="Times New Roman" panose="02020603050405020304" pitchFamily="18" charset="0"/>
              </a:rPr>
              <a:t>Cost: $325.00*</a:t>
            </a:r>
            <a:endParaRPr lang="en-US" sz="1300" dirty="0">
              <a:solidFill>
                <a:srgbClr val="000000"/>
              </a:solidFill>
              <a:latin typeface="Agency FB" panose="020B0503020202020204" pitchFamily="34" charset="0"/>
            </a:endParaRPr>
          </a:p>
        </p:txBody>
      </p:sp>
      <p:sp>
        <p:nvSpPr>
          <p:cNvPr id="2" name="TextBox 1"/>
          <p:cNvSpPr txBox="1"/>
          <p:nvPr/>
        </p:nvSpPr>
        <p:spPr>
          <a:xfrm>
            <a:off x="442920" y="6973548"/>
            <a:ext cx="6082578" cy="369332"/>
          </a:xfrm>
          <a:prstGeom prst="rect">
            <a:avLst/>
          </a:prstGeom>
          <a:noFill/>
        </p:spPr>
        <p:txBody>
          <a:bodyPr wrap="square" rtlCol="0">
            <a:spAutoFit/>
          </a:bodyPr>
          <a:lstStyle/>
          <a:p>
            <a:pPr algn="ctr"/>
            <a:r>
              <a:rPr lang="en-US" b="1" dirty="0">
                <a:solidFill>
                  <a:srgbClr val="000000"/>
                </a:solidFill>
                <a:latin typeface="Times New Roman" panose="02020603050405020304" pitchFamily="18" charset="0"/>
                <a:cs typeface="Times New Roman" panose="02020603050405020304" pitchFamily="18" charset="0"/>
              </a:rPr>
              <a:t>TO REGISTER CALL 409.933.8365</a:t>
            </a:r>
            <a:endParaRPr lang="en-US" dirty="0">
              <a:solidFill>
                <a:srgbClr val="000000"/>
              </a:solidFill>
              <a:latin typeface="Agency FB" panose="020B0503020202020204" pitchFamily="34" charset="0"/>
            </a:endParaRPr>
          </a:p>
        </p:txBody>
      </p:sp>
      <p:sp>
        <p:nvSpPr>
          <p:cNvPr id="29" name="Rectangle 28"/>
          <p:cNvSpPr/>
          <p:nvPr/>
        </p:nvSpPr>
        <p:spPr>
          <a:xfrm>
            <a:off x="1" y="5253995"/>
            <a:ext cx="6870244" cy="1630068"/>
          </a:xfrm>
          <a:prstGeom prst="rect">
            <a:avLst/>
          </a:prstGeom>
          <a:solidFill>
            <a:schemeClr val="tx1">
              <a:lumMod val="65000"/>
              <a:lumOff val="35000"/>
            </a:schemeClr>
          </a:solidFill>
          <a:effectLst>
            <a:innerShdw blurRad="63500" dist="50800" dir="27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a:t>Upcoming classes: </a:t>
            </a:r>
          </a:p>
          <a:p>
            <a:pPr algn="ctr"/>
            <a:endParaRPr lang="en-US" sz="1200" b="1" dirty="0"/>
          </a:p>
          <a:p>
            <a:pPr algn="ctr"/>
            <a:r>
              <a:rPr lang="en-US" sz="1200" b="1" dirty="0"/>
              <a:t>Friday, February 5 </a:t>
            </a:r>
            <a:r>
              <a:rPr lang="en-US" sz="1200" b="1"/>
              <a:t>and 12, </a:t>
            </a:r>
            <a:r>
              <a:rPr lang="en-US" sz="1200" b="1" dirty="0"/>
              <a:t>2021</a:t>
            </a:r>
            <a:br>
              <a:rPr lang="en-US" sz="1200" b="1" dirty="0"/>
            </a:br>
            <a:r>
              <a:rPr lang="en-US" sz="1200" b="1" dirty="0"/>
              <a:t>Monday, April 12 and 19, 2021</a:t>
            </a:r>
          </a:p>
          <a:p>
            <a:pPr algn="ctr"/>
            <a:endParaRPr lang="en-US" sz="1200" b="1" dirty="0"/>
          </a:p>
          <a:p>
            <a:pPr algn="ctr"/>
            <a:r>
              <a:rPr lang="en-US" sz="1200" b="1" dirty="0"/>
              <a:t>Class meets from 8:00 am – 5:00 pm</a:t>
            </a:r>
          </a:p>
        </p:txBody>
      </p:sp>
      <p:sp>
        <p:nvSpPr>
          <p:cNvPr id="4" name="TextBox 3"/>
          <p:cNvSpPr txBox="1"/>
          <p:nvPr/>
        </p:nvSpPr>
        <p:spPr>
          <a:xfrm>
            <a:off x="410132" y="2376763"/>
            <a:ext cx="6049980" cy="769441"/>
          </a:xfrm>
          <a:prstGeom prst="rect">
            <a:avLst/>
          </a:prstGeom>
          <a:noFill/>
        </p:spPr>
        <p:txBody>
          <a:bodyPr wrap="square" rtlCol="0">
            <a:spAutoFit/>
          </a:bodyPr>
          <a:lstStyle/>
          <a:p>
            <a:pPr algn="ctr"/>
            <a:r>
              <a:rPr lang="en-US" sz="4400" b="1" dirty="0">
                <a:solidFill>
                  <a:schemeClr val="bg1"/>
                </a:solidFill>
                <a:latin typeface="Agency FB" panose="020B0503020202020204" pitchFamily="34" charset="0"/>
              </a:rPr>
              <a:t>Drone Pilot Test Prep Course</a:t>
            </a:r>
          </a:p>
        </p:txBody>
      </p:sp>
      <p:pic>
        <p:nvPicPr>
          <p:cNvPr id="3" name="Picture 2">
            <a:extLst>
              <a:ext uri="{FF2B5EF4-FFF2-40B4-BE49-F238E27FC236}">
                <a16:creationId xmlns:a16="http://schemas.microsoft.com/office/drawing/2014/main" id="{C8ACB971-17F3-43F1-B080-03B803F62565}"/>
              </a:ext>
            </a:extLst>
          </p:cNvPr>
          <p:cNvPicPr>
            <a:picLocks noChangeAspect="1"/>
          </p:cNvPicPr>
          <p:nvPr/>
        </p:nvPicPr>
        <p:blipFill>
          <a:blip r:embed="rId3"/>
          <a:stretch>
            <a:fillRect/>
          </a:stretch>
        </p:blipFill>
        <p:spPr>
          <a:xfrm>
            <a:off x="27200" y="7537371"/>
            <a:ext cx="3401800" cy="1180100"/>
          </a:xfrm>
          <a:prstGeom prst="rect">
            <a:avLst/>
          </a:prstGeom>
        </p:spPr>
      </p:pic>
      <p:sp>
        <p:nvSpPr>
          <p:cNvPr id="5" name="TextBox 4">
            <a:extLst>
              <a:ext uri="{FF2B5EF4-FFF2-40B4-BE49-F238E27FC236}">
                <a16:creationId xmlns:a16="http://schemas.microsoft.com/office/drawing/2014/main" id="{722FDFC2-A3C5-4A81-A7F8-D7272EC0B94B}"/>
              </a:ext>
            </a:extLst>
          </p:cNvPr>
          <p:cNvSpPr txBox="1"/>
          <p:nvPr/>
        </p:nvSpPr>
        <p:spPr>
          <a:xfrm>
            <a:off x="3484209" y="7537371"/>
            <a:ext cx="3346591" cy="923330"/>
          </a:xfrm>
          <a:prstGeom prst="rect">
            <a:avLst/>
          </a:prstGeom>
          <a:noFill/>
        </p:spPr>
        <p:txBody>
          <a:bodyPr wrap="square" rtlCol="0">
            <a:spAutoFit/>
          </a:bodyPr>
          <a:lstStyle/>
          <a:p>
            <a:r>
              <a:rPr lang="en-US" sz="1200" dirty="0"/>
              <a:t>*</a:t>
            </a:r>
            <a:r>
              <a:rPr lang="en-US" sz="1050" dirty="0"/>
              <a:t>Texas Public Education Grant (TPEG) funding may be available to those that qualify. Funding request must occur 2 weeks prior to the start of class. For more information on TPEG funding visit </a:t>
            </a:r>
            <a:r>
              <a:rPr lang="en-US" sz="1050" dirty="0">
                <a:hlinkClick r:id="rId4"/>
              </a:rPr>
              <a:t>https://www.com.edu/financial-aid/program-information</a:t>
            </a:r>
            <a:r>
              <a:rPr lang="en-US" sz="1050" dirty="0"/>
              <a:t>. </a:t>
            </a:r>
          </a:p>
        </p:txBody>
      </p:sp>
    </p:spTree>
    <p:extLst>
      <p:ext uri="{BB962C8B-B14F-4D97-AF65-F5344CB8AC3E}">
        <p14:creationId xmlns:p14="http://schemas.microsoft.com/office/powerpoint/2010/main" val="2569242691"/>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4630</TotalTime>
  <Words>222</Words>
  <Application>Microsoft Office PowerPoint</Application>
  <PresentationFormat>On-screen Show (4:3)</PresentationFormat>
  <Paragraphs>10</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Agency FB</vt:lpstr>
      <vt:lpstr>Arial</vt:lpstr>
      <vt:lpstr>Calibri</vt:lpstr>
      <vt:lpstr>Calibri Light</vt:lpstr>
      <vt:lpstr>Times New Roman</vt:lpstr>
      <vt:lpstr>Office Theme</vt:lpstr>
      <vt:lpstr>PowerPoint Presentation</vt:lpstr>
    </vt:vector>
  </TitlesOfParts>
  <Company>College of the Mainland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Delfin, Sophia</dc:creator>
  <cp:lastModifiedBy>Robles, Kathlene</cp:lastModifiedBy>
  <cp:revision>170</cp:revision>
  <cp:lastPrinted>2018-11-19T17:23:27Z</cp:lastPrinted>
  <dcterms:created xsi:type="dcterms:W3CDTF">2017-02-24T15:12:11Z</dcterms:created>
  <dcterms:modified xsi:type="dcterms:W3CDTF">2021-01-05T18:12:32Z</dcterms:modified>
</cp:coreProperties>
</file>