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 id="2147483686" r:id="rId2"/>
  </p:sldMasterIdLst>
  <p:notesMasterIdLst>
    <p:notesMasterId r:id="rId26"/>
  </p:notesMasterIdLst>
  <p:sldIdLst>
    <p:sldId id="257" r:id="rId3"/>
    <p:sldId id="259" r:id="rId4"/>
    <p:sldId id="260" r:id="rId5"/>
    <p:sldId id="261" r:id="rId6"/>
    <p:sldId id="262" r:id="rId7"/>
    <p:sldId id="290" r:id="rId8"/>
    <p:sldId id="287" r:id="rId9"/>
    <p:sldId id="288" r:id="rId10"/>
    <p:sldId id="263" r:id="rId11"/>
    <p:sldId id="289" r:id="rId12"/>
    <p:sldId id="291" r:id="rId13"/>
    <p:sldId id="264" r:id="rId14"/>
    <p:sldId id="292" r:id="rId15"/>
    <p:sldId id="269" r:id="rId16"/>
    <p:sldId id="270" r:id="rId17"/>
    <p:sldId id="271" r:id="rId18"/>
    <p:sldId id="273" r:id="rId19"/>
    <p:sldId id="274" r:id="rId20"/>
    <p:sldId id="275" r:id="rId21"/>
    <p:sldId id="268" r:id="rId22"/>
    <p:sldId id="276" r:id="rId23"/>
    <p:sldId id="285" r:id="rId24"/>
    <p:sldId id="28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2030BD3-8ACE-4608-878B-06B697A207E6}">
          <p14:sldIdLst>
            <p14:sldId id="257"/>
            <p14:sldId id="259"/>
            <p14:sldId id="260"/>
            <p14:sldId id="261"/>
            <p14:sldId id="262"/>
            <p14:sldId id="290"/>
            <p14:sldId id="287"/>
            <p14:sldId id="288"/>
            <p14:sldId id="263"/>
            <p14:sldId id="289"/>
            <p14:sldId id="291"/>
            <p14:sldId id="264"/>
            <p14:sldId id="292"/>
            <p14:sldId id="269"/>
            <p14:sldId id="270"/>
            <p14:sldId id="271"/>
            <p14:sldId id="273"/>
            <p14:sldId id="274"/>
            <p14:sldId id="275"/>
            <p14:sldId id="268"/>
            <p14:sldId id="276"/>
            <p14:sldId id="285"/>
            <p14:sldId id="2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B3"/>
    <a:srgbClr val="EFAA23"/>
    <a:srgbClr val="C104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8" autoAdjust="0"/>
    <p:restoredTop sz="94729" autoAdjust="0"/>
  </p:normalViewPr>
  <p:slideViewPr>
    <p:cSldViewPr snapToGrid="0" snapToObjects="1">
      <p:cViewPr varScale="1">
        <p:scale>
          <a:sx n="109" d="100"/>
          <a:sy n="109" d="100"/>
        </p:scale>
        <p:origin x="16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B67C12-19D8-7742-8743-AFD992E40732}" type="datetimeFigureOut">
              <a:rPr lang="en-US" smtClean="0"/>
              <a:t>1/24/2019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CE419-9890-9B41-8D18-88C7E0A792A4}" type="slidenum">
              <a:rPr lang="en-US" smtClean="0"/>
              <a:t>‹#›</a:t>
            </a:fld>
            <a:endParaRPr lang="en-US" dirty="0"/>
          </a:p>
        </p:txBody>
      </p:sp>
    </p:spTree>
    <p:extLst>
      <p:ext uri="{BB962C8B-B14F-4D97-AF65-F5344CB8AC3E}">
        <p14:creationId xmlns:p14="http://schemas.microsoft.com/office/powerpoint/2010/main" val="24935457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63084" y="274638"/>
            <a:ext cx="7723716" cy="430887"/>
          </a:xfrm>
        </p:spPr>
        <p:txBody>
          <a:bodyPr wrap="square" lIns="0" tIns="0" rIns="182880" bIns="0" anchor="t" anchorCtr="0">
            <a:spAutoFit/>
          </a:bodyPr>
          <a:lstStyle>
            <a:lvl1pPr algn="l">
              <a:defRPr sz="2800" b="0" i="0">
                <a:solidFill>
                  <a:srgbClr val="0037B3"/>
                </a:solidFill>
                <a:latin typeface="Frutiger 65 Bold"/>
                <a:cs typeface="Frutiger 65 Bold"/>
              </a:defRPr>
            </a:lvl1pPr>
          </a:lstStyle>
          <a:p>
            <a:r>
              <a:rPr lang="en-US" dirty="0"/>
              <a:t>Click to edit Master title style</a:t>
            </a:r>
          </a:p>
        </p:txBody>
      </p:sp>
      <p:sp>
        <p:nvSpPr>
          <p:cNvPr id="4" name="Footer Placeholder 3"/>
          <p:cNvSpPr>
            <a:spLocks noGrp="1"/>
          </p:cNvSpPr>
          <p:nvPr>
            <p:ph type="ftr" sz="quarter" idx="11"/>
          </p:nvPr>
        </p:nvSpPr>
        <p:spPr>
          <a:xfrm>
            <a:off x="3069167" y="6356350"/>
            <a:ext cx="5109632" cy="365125"/>
          </a:xfrm>
        </p:spPr>
        <p:txBody>
          <a:bodyPr wrap="none" lIns="0" tIns="0" rIns="0" bIns="0">
            <a:normAutofit/>
          </a:bodyPr>
          <a:lstStyle>
            <a:lvl1pPr algn="r">
              <a:defRPr b="0" i="0">
                <a:solidFill>
                  <a:srgbClr val="0037B3"/>
                </a:solidFill>
                <a:latin typeface="Frutiger 55 Roman"/>
                <a:cs typeface="Frutiger 55 Roman"/>
              </a:defRPr>
            </a:lvl1pPr>
          </a:lstStyle>
          <a:p>
            <a:r>
              <a:rPr lang="en-US" dirty="0"/>
              <a:t>Footer</a:t>
            </a:r>
          </a:p>
        </p:txBody>
      </p:sp>
      <p:sp>
        <p:nvSpPr>
          <p:cNvPr id="5" name="Slide Number Placeholder 4"/>
          <p:cNvSpPr>
            <a:spLocks noGrp="1"/>
          </p:cNvSpPr>
          <p:nvPr>
            <p:ph type="sldNum" sz="quarter" idx="12"/>
          </p:nvPr>
        </p:nvSpPr>
        <p:spPr>
          <a:xfrm>
            <a:off x="8339666" y="6356350"/>
            <a:ext cx="537633" cy="365125"/>
          </a:xfrm>
        </p:spPr>
        <p:txBody>
          <a:bodyPr/>
          <a:lstStyle>
            <a:lvl1pPr>
              <a:defRPr b="0" i="0">
                <a:solidFill>
                  <a:srgbClr val="0037B3"/>
                </a:solidFill>
                <a:latin typeface="Frutiger 65 Bold"/>
                <a:cs typeface="Frutiger 65 Bold"/>
              </a:defRPr>
            </a:lvl1pPr>
          </a:lstStyle>
          <a:p>
            <a:fld id="{45684F08-FABE-9244-8397-0964A81D6D94}" type="slidenum">
              <a:rPr lang="en-US" smtClean="0"/>
              <a:pPr/>
              <a:t>‹#›</a:t>
            </a:fld>
            <a:endParaRPr lang="en-US" dirty="0"/>
          </a:p>
        </p:txBody>
      </p:sp>
      <p:grpSp>
        <p:nvGrpSpPr>
          <p:cNvPr id="7" name="Group 6"/>
          <p:cNvGrpSpPr/>
          <p:nvPr userDrawn="1"/>
        </p:nvGrpSpPr>
        <p:grpSpPr>
          <a:xfrm rot="5400000">
            <a:off x="-22860" y="480060"/>
            <a:ext cx="1078992" cy="118872"/>
            <a:chOff x="539750" y="846666"/>
            <a:chExt cx="4699002" cy="264583"/>
          </a:xfrm>
        </p:grpSpPr>
        <p:sp>
          <p:nvSpPr>
            <p:cNvPr id="8" name="Rectangle 7"/>
            <p:cNvSpPr/>
            <p:nvPr userDrawn="1"/>
          </p:nvSpPr>
          <p:spPr>
            <a:xfrm>
              <a:off x="539750" y="846666"/>
              <a:ext cx="1566334" cy="264583"/>
            </a:xfrm>
            <a:prstGeom prst="rect">
              <a:avLst/>
            </a:prstGeom>
            <a:solidFill>
              <a:srgbClr val="C1043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2106084" y="846666"/>
              <a:ext cx="1566334" cy="264583"/>
            </a:xfrm>
            <a:prstGeom prst="rect">
              <a:avLst/>
            </a:prstGeom>
            <a:solidFill>
              <a:srgbClr val="EFAA2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3672418" y="846666"/>
              <a:ext cx="1566334" cy="264583"/>
            </a:xfrm>
            <a:prstGeom prst="rect">
              <a:avLst/>
            </a:prstGeom>
            <a:solidFill>
              <a:srgbClr val="0037B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5421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65186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5C36A-8515-C74B-ACCD-80732825ADEF}" type="datetimeFigureOut">
              <a:rPr lang="en-US" smtClean="0"/>
              <a:t>1/24/2019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84F08-FABE-9244-8397-0964A81D6D94}" type="slidenum">
              <a:rPr lang="en-US" smtClean="0"/>
              <a:t>‹#›</a:t>
            </a:fld>
            <a:endParaRPr lang="en-US" dirty="0"/>
          </a:p>
        </p:txBody>
      </p:sp>
    </p:spTree>
    <p:extLst>
      <p:ext uri="{BB962C8B-B14F-4D97-AF65-F5344CB8AC3E}">
        <p14:creationId xmlns:p14="http://schemas.microsoft.com/office/powerpoint/2010/main" val="3139480464"/>
      </p:ext>
    </p:extLst>
  </p:cSld>
  <p:clrMap bg1="lt1" tx1="dk1" bg2="lt2" tx2="dk2" accent1="accent1" accent2="accent2" accent3="accent3" accent4="accent4" accent5="accent5" accent6="accent6" hlink="hlink" folHlink="folHlink"/>
  <p:sldLayoutIdLst>
    <p:sldLayoutId id="214748371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9" name="Picture 18" descr="Students.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 name="Rectangle 19"/>
          <p:cNvSpPr/>
          <p:nvPr userDrawn="1"/>
        </p:nvSpPr>
        <p:spPr>
          <a:xfrm>
            <a:off x="2167128" y="1598083"/>
            <a:ext cx="4809744" cy="2889504"/>
          </a:xfrm>
          <a:prstGeom prst="rect">
            <a:avLst/>
          </a:prstGeom>
          <a:solidFill>
            <a:schemeClr val="bg1">
              <a:alpha val="7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5814900" y="6252803"/>
            <a:ext cx="2280843"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1048257" y="6252803"/>
            <a:ext cx="2280843"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28" name="Picture 27" descr="COM med.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717800" y="2176272"/>
            <a:ext cx="3703320" cy="1755648"/>
          </a:xfrm>
          <a:prstGeom prst="rect">
            <a:avLst/>
          </a:prstGeom>
        </p:spPr>
      </p:pic>
    </p:spTree>
    <p:extLst>
      <p:ext uri="{BB962C8B-B14F-4D97-AF65-F5344CB8AC3E}">
        <p14:creationId xmlns:p14="http://schemas.microsoft.com/office/powerpoint/2010/main" val="3871534052"/>
      </p:ext>
    </p:extLst>
  </p:cSld>
  <p:clrMap bg1="lt1" tx1="dk1" bg2="lt2" tx2="dk2" accent1="accent1" accent2="accent2" accent3="accent3" accent4="accent4" accent5="accent5" accent6="accent6" hlink="hlink" folHlink="folHlink"/>
  <p:sldLayoutIdLst>
    <p:sldLayoutId id="214748368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Requisitions@com.edu"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com.edu/purchasing"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Requisitions@COM.edu"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mailto:Shipping@COM.ed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Requisitions@com.edu"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cpagan2@com.edu"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txBox="1">
            <a:spLocks/>
          </p:cNvSpPr>
          <p:nvPr/>
        </p:nvSpPr>
        <p:spPr>
          <a:xfrm>
            <a:off x="457200" y="4711129"/>
            <a:ext cx="8229600" cy="1107996"/>
          </a:xfrm>
          <a:prstGeom prst="rect">
            <a:avLst/>
          </a:prstGeom>
        </p:spPr>
        <p:txBody>
          <a:bodyPr vert="horz" lIns="0" tIns="0" rIns="0" bIns="0" rtlCol="0" anchor="ctr">
            <a:spAutoFit/>
          </a:bodyPr>
          <a:lstStyle>
            <a:lvl1pPr marL="0" marR="0" indent="0" algn="ctr" defTabSz="457200" rtl="0" eaLnBrk="1" fontAlgn="auto" latinLnBrk="0" hangingPunct="1">
              <a:lnSpc>
                <a:spcPct val="100000"/>
              </a:lnSpc>
              <a:spcBef>
                <a:spcPct val="0"/>
              </a:spcBef>
              <a:spcAft>
                <a:spcPts val="0"/>
              </a:spcAft>
              <a:buClrTx/>
              <a:buSzTx/>
              <a:buFontTx/>
              <a:buNone/>
              <a:tabLst/>
              <a:defRPr sz="3600" b="0" i="0" kern="1200" baseline="0">
                <a:solidFill>
                  <a:schemeClr val="bg1"/>
                </a:solidFill>
                <a:latin typeface="Frutiger 65 Bold"/>
                <a:ea typeface="+mj-ea"/>
                <a:cs typeface="Frutiger 65 Bold"/>
              </a:defRPr>
            </a:lvl1pPr>
          </a:lstStyle>
          <a:p>
            <a:r>
              <a:rPr lang="en-US" dirty="0"/>
              <a:t>Purchasing</a:t>
            </a:r>
            <a:br>
              <a:rPr lang="en-US" dirty="0"/>
            </a:br>
            <a:endParaRPr lang="en-US" dirty="0"/>
          </a:p>
        </p:txBody>
      </p:sp>
      <p:sp>
        <p:nvSpPr>
          <p:cNvPr id="4" name="TextBox 3"/>
          <p:cNvSpPr txBox="1"/>
          <p:nvPr/>
        </p:nvSpPr>
        <p:spPr>
          <a:xfrm>
            <a:off x="3445164" y="6096000"/>
            <a:ext cx="2253672" cy="369332"/>
          </a:xfrm>
          <a:prstGeom prst="rect">
            <a:avLst/>
          </a:prstGeom>
          <a:noFill/>
        </p:spPr>
        <p:txBody>
          <a:bodyPr wrap="square" rtlCol="0">
            <a:spAutoFit/>
          </a:bodyPr>
          <a:lstStyle/>
          <a:p>
            <a:pPr algn="ctr"/>
            <a:r>
              <a:rPr lang="en-US" dirty="0">
                <a:solidFill>
                  <a:schemeClr val="bg1"/>
                </a:solidFill>
              </a:rPr>
              <a:t>Spring 2019</a:t>
            </a:r>
          </a:p>
        </p:txBody>
      </p:sp>
    </p:spTree>
    <p:extLst>
      <p:ext uri="{BB962C8B-B14F-4D97-AF65-F5344CB8AC3E}">
        <p14:creationId xmlns:p14="http://schemas.microsoft.com/office/powerpoint/2010/main" val="286109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816185" y="6355455"/>
            <a:ext cx="5109632" cy="365125"/>
          </a:xfrm>
        </p:spPr>
        <p:txBody>
          <a:bodyPr/>
          <a:lstStyle/>
          <a:p>
            <a:endParaRPr lang="en-US" dirty="0"/>
          </a:p>
        </p:txBody>
      </p:sp>
      <p:sp>
        <p:nvSpPr>
          <p:cNvPr id="5" name="Slide Number Placeholder 4"/>
          <p:cNvSpPr>
            <a:spLocks noGrp="1"/>
          </p:cNvSpPr>
          <p:nvPr>
            <p:ph type="sldNum" sz="quarter" idx="12"/>
          </p:nvPr>
        </p:nvSpPr>
        <p:spPr>
          <a:xfrm>
            <a:off x="7086684" y="6355455"/>
            <a:ext cx="537633" cy="365125"/>
          </a:xfrm>
        </p:spPr>
        <p:txBody>
          <a:bodyPr/>
          <a:lstStyle/>
          <a:p>
            <a:fld id="{45684F08-FABE-9244-8397-0964A81D6D94}" type="slidenum">
              <a:rPr lang="en-US" smtClean="0"/>
              <a:pPr/>
              <a:t>10</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7" name="TextBox 6">
            <a:extLst>
              <a:ext uri="{FF2B5EF4-FFF2-40B4-BE49-F238E27FC236}">
                <a16:creationId xmlns:a16="http://schemas.microsoft.com/office/drawing/2014/main" id="{E30F1624-7332-47D4-96B7-3D9EF1CB0814}"/>
              </a:ext>
            </a:extLst>
          </p:cNvPr>
          <p:cNvSpPr txBox="1"/>
          <p:nvPr/>
        </p:nvSpPr>
        <p:spPr>
          <a:xfrm>
            <a:off x="169176" y="6423720"/>
            <a:ext cx="414767" cy="145257"/>
          </a:xfrm>
          <a:prstGeom prst="rect">
            <a:avLst/>
          </a:prstGeom>
          <a:noFill/>
        </p:spPr>
        <p:txBody>
          <a:bodyPr wrap="square" lIns="0" tIns="0" rIns="0" bIns="0" rtlCol="0" anchor="ctr">
            <a:noAutofit/>
          </a:bodyPr>
          <a:lstStyle/>
          <a:p>
            <a:endParaRPr lang="en-ZA" sz="900" dirty="0"/>
          </a:p>
        </p:txBody>
      </p:sp>
      <p:cxnSp>
        <p:nvCxnSpPr>
          <p:cNvPr id="8" name="Straight Connector 7" descr="Connector Line">
            <a:extLst>
              <a:ext uri="{FF2B5EF4-FFF2-40B4-BE49-F238E27FC236}">
                <a16:creationId xmlns:a16="http://schemas.microsoft.com/office/drawing/2014/main" id="{066388B8-E90E-4768-8009-D7283FB87C9E}"/>
              </a:ext>
            </a:extLst>
          </p:cNvPr>
          <p:cNvCxnSpPr>
            <a:cxnSpLocks/>
          </p:cNvCxnSpPr>
          <p:nvPr/>
        </p:nvCxnSpPr>
        <p:spPr>
          <a:xfrm>
            <a:off x="8501436" y="4298856"/>
            <a:ext cx="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Connector Line">
            <a:extLst>
              <a:ext uri="{FF2B5EF4-FFF2-40B4-BE49-F238E27FC236}">
                <a16:creationId xmlns:a16="http://schemas.microsoft.com/office/drawing/2014/main" id="{02EEA5C4-4587-48F3-BAD1-EA850BF58AF9}"/>
              </a:ext>
            </a:extLst>
          </p:cNvPr>
          <p:cNvCxnSpPr>
            <a:cxnSpLocks/>
          </p:cNvCxnSpPr>
          <p:nvPr/>
        </p:nvCxnSpPr>
        <p:spPr>
          <a:xfrm flipH="1">
            <a:off x="4557990" y="758522"/>
            <a:ext cx="5170" cy="934387"/>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5" descr="Connector Line">
            <a:extLst>
              <a:ext uri="{FF2B5EF4-FFF2-40B4-BE49-F238E27FC236}">
                <a16:creationId xmlns:a16="http://schemas.microsoft.com/office/drawing/2014/main" id="{FB36FCAA-7477-4123-933D-DE332ED654E8}"/>
              </a:ext>
            </a:extLst>
          </p:cNvPr>
          <p:cNvCxnSpPr>
            <a:cxnSpLocks/>
          </p:cNvCxnSpPr>
          <p:nvPr/>
        </p:nvCxnSpPr>
        <p:spPr>
          <a:xfrm rot="10800000" flipV="1">
            <a:off x="1073024" y="648985"/>
            <a:ext cx="808703" cy="515779"/>
          </a:xfrm>
          <a:prstGeom prst="bentConnector3">
            <a:avLst>
              <a:gd name="adj1" fmla="val 115738"/>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62" descr="Connector Line">
            <a:extLst>
              <a:ext uri="{FF2B5EF4-FFF2-40B4-BE49-F238E27FC236}">
                <a16:creationId xmlns:a16="http://schemas.microsoft.com/office/drawing/2014/main" id="{8E9F3C19-7E7F-4736-9BE9-EBD611C306E6}"/>
              </a:ext>
            </a:extLst>
          </p:cNvPr>
          <p:cNvCxnSpPr>
            <a:cxnSpLocks/>
          </p:cNvCxnSpPr>
          <p:nvPr/>
        </p:nvCxnSpPr>
        <p:spPr>
          <a:xfrm>
            <a:off x="6916785" y="704884"/>
            <a:ext cx="1065788" cy="459880"/>
          </a:xfrm>
          <a:prstGeom prst="bentConnector2">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11" descr="Hierarchy Level 3 Item 4">
            <a:extLst>
              <a:ext uri="{FF2B5EF4-FFF2-40B4-BE49-F238E27FC236}">
                <a16:creationId xmlns:a16="http://schemas.microsoft.com/office/drawing/2014/main" id="{0892F41A-57F8-4FA4-AC33-F3652DC5E789}"/>
              </a:ext>
            </a:extLst>
          </p:cNvPr>
          <p:cNvSpPr/>
          <p:nvPr/>
        </p:nvSpPr>
        <p:spPr>
          <a:xfrm>
            <a:off x="3582253" y="1103893"/>
            <a:ext cx="1999410" cy="393479"/>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$10,000.00 - $49,999.99</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13" name="Rectangle 12" descr="Hierarchy Level 3 Item 4">
            <a:extLst>
              <a:ext uri="{FF2B5EF4-FFF2-40B4-BE49-F238E27FC236}">
                <a16:creationId xmlns:a16="http://schemas.microsoft.com/office/drawing/2014/main" id="{A2E57780-D652-40D1-94D7-26B289EB2853}"/>
              </a:ext>
            </a:extLst>
          </p:cNvPr>
          <p:cNvSpPr/>
          <p:nvPr/>
        </p:nvSpPr>
        <p:spPr>
          <a:xfrm>
            <a:off x="7141195" y="1121489"/>
            <a:ext cx="1736104" cy="385083"/>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$50,000.00 or greater</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14" name="Rectangle 13">
            <a:extLst>
              <a:ext uri="{FF2B5EF4-FFF2-40B4-BE49-F238E27FC236}">
                <a16:creationId xmlns:a16="http://schemas.microsoft.com/office/drawing/2014/main" id="{BEF1EACE-57C2-4BD5-A696-4E14697CC3F5}"/>
              </a:ext>
            </a:extLst>
          </p:cNvPr>
          <p:cNvSpPr/>
          <p:nvPr/>
        </p:nvSpPr>
        <p:spPr>
          <a:xfrm>
            <a:off x="4307066" y="2099779"/>
            <a:ext cx="470000" cy="369332"/>
          </a:xfrm>
          <a:prstGeom prst="rect">
            <a:avLst/>
          </a:prstGeom>
        </p:spPr>
        <p:txBody>
          <a:bodyPr wrap="none">
            <a:spAutoFit/>
          </a:bodyPr>
          <a:lstStyle/>
          <a:p>
            <a:r>
              <a:rPr lang="en-US" b="1" dirty="0"/>
              <a:t>OR</a:t>
            </a:r>
          </a:p>
        </p:txBody>
      </p:sp>
      <p:sp>
        <p:nvSpPr>
          <p:cNvPr id="15" name="Rectangle 14" descr="Hierarchy Level 1">
            <a:extLst>
              <a:ext uri="{FF2B5EF4-FFF2-40B4-BE49-F238E27FC236}">
                <a16:creationId xmlns:a16="http://schemas.microsoft.com/office/drawing/2014/main" id="{21C604EF-32A3-42D7-8586-5D643B7D12C1}"/>
              </a:ext>
            </a:extLst>
          </p:cNvPr>
          <p:cNvSpPr/>
          <p:nvPr/>
        </p:nvSpPr>
        <p:spPr>
          <a:xfrm>
            <a:off x="1900513" y="239948"/>
            <a:ext cx="5124986" cy="672605"/>
          </a:xfrm>
          <a:prstGeom prst="rect">
            <a:avLst/>
          </a:prstGeom>
          <a:solidFill>
            <a:schemeClr val="bg1">
              <a:lumMod val="8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2000" b="1" dirty="0"/>
              <a:t>Grant Supplies CF Local</a:t>
            </a:r>
            <a:endParaRPr lang="en-US" sz="2000" b="1" kern="1200" dirty="0"/>
          </a:p>
        </p:txBody>
      </p:sp>
      <p:sp>
        <p:nvSpPr>
          <p:cNvPr id="16" name="Rectangle 15" descr="Hierarchy Level 3 Item 4">
            <a:extLst>
              <a:ext uri="{FF2B5EF4-FFF2-40B4-BE49-F238E27FC236}">
                <a16:creationId xmlns:a16="http://schemas.microsoft.com/office/drawing/2014/main" id="{18435DBB-89AE-4A6D-90E5-2909202BA1E9}"/>
              </a:ext>
            </a:extLst>
          </p:cNvPr>
          <p:cNvSpPr/>
          <p:nvPr/>
        </p:nvSpPr>
        <p:spPr>
          <a:xfrm>
            <a:off x="1881727" y="5961458"/>
            <a:ext cx="5143772" cy="667100"/>
          </a:xfrm>
          <a:prstGeom prst="rect">
            <a:avLst/>
          </a:prstGeom>
          <a:solidFill>
            <a:schemeClr val="accent3">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srgbClr val="FF0000"/>
                </a:solidFill>
              </a:rPr>
              <a:t>SEND BACK UP DOCUMENTATION TO</a:t>
            </a:r>
            <a:r>
              <a:rPr lang="en-US" sz="1300" dirty="0">
                <a:solidFill>
                  <a:prstClr val="black"/>
                </a:solidFill>
              </a:rPr>
              <a:t>: </a:t>
            </a:r>
            <a:r>
              <a:rPr lang="en-US" sz="1300" dirty="0">
                <a:solidFill>
                  <a:prstClr val="black"/>
                </a:solidFill>
                <a:hlinkClick r:id="rId3"/>
              </a:rPr>
              <a:t>Requisitions@com.edu</a:t>
            </a:r>
            <a:r>
              <a:rPr lang="en-US" sz="1300" dirty="0">
                <a:solidFill>
                  <a:prstClr val="black"/>
                </a:solidFill>
              </a:rPr>
              <a:t>  </a:t>
            </a:r>
          </a:p>
          <a:p>
            <a:pPr marL="0" lvl="0" indent="0" algn="ctr" defTabSz="577850">
              <a:lnSpc>
                <a:spcPct val="90000"/>
              </a:lnSpc>
              <a:spcBef>
                <a:spcPct val="0"/>
              </a:spcBef>
              <a:spcAft>
                <a:spcPct val="35000"/>
              </a:spcAft>
              <a:buNone/>
            </a:pPr>
            <a:r>
              <a:rPr lang="en-US" sz="1300" b="1" dirty="0">
                <a:solidFill>
                  <a:srgbClr val="FF0000"/>
                </a:solidFill>
              </a:rPr>
              <a:t>MUST INCLUDE REQUISITION NUMBER IN THE SUBJECT LINE</a:t>
            </a:r>
          </a:p>
          <a:p>
            <a:pPr marL="0" lvl="0" indent="0" algn="ctr" defTabSz="577850">
              <a:lnSpc>
                <a:spcPct val="90000"/>
              </a:lnSpc>
              <a:spcBef>
                <a:spcPct val="0"/>
              </a:spcBef>
              <a:spcAft>
                <a:spcPct val="35000"/>
              </a:spcAft>
              <a:buNone/>
            </a:pPr>
            <a:endParaRPr lang="en-US" sz="1300" dirty="0">
              <a:solidFill>
                <a:prstClr val="black"/>
              </a:solidFill>
            </a:endParaRPr>
          </a:p>
          <a:p>
            <a:pPr marL="0" lvl="0" indent="0" algn="ctr" defTabSz="577850">
              <a:lnSpc>
                <a:spcPct val="90000"/>
              </a:lnSpc>
              <a:spcBef>
                <a:spcPct val="0"/>
              </a:spcBef>
              <a:spcAft>
                <a:spcPct val="35000"/>
              </a:spcAft>
              <a:buNone/>
            </a:pPr>
            <a:endParaRPr lang="en-US" sz="1300"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17" name="Straight Connector 16" descr="Connector Line">
            <a:extLst>
              <a:ext uri="{FF2B5EF4-FFF2-40B4-BE49-F238E27FC236}">
                <a16:creationId xmlns:a16="http://schemas.microsoft.com/office/drawing/2014/main" id="{951D3CDE-D709-4737-A10D-41E4D84C518E}"/>
              </a:ext>
            </a:extLst>
          </p:cNvPr>
          <p:cNvCxnSpPr>
            <a:cxnSpLocks/>
            <a:stCxn id="20" idx="2"/>
          </p:cNvCxnSpPr>
          <p:nvPr/>
        </p:nvCxnSpPr>
        <p:spPr>
          <a:xfrm>
            <a:off x="978282" y="2234956"/>
            <a:ext cx="0" cy="12838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descr="Connector Line">
            <a:extLst>
              <a:ext uri="{FF2B5EF4-FFF2-40B4-BE49-F238E27FC236}">
                <a16:creationId xmlns:a16="http://schemas.microsoft.com/office/drawing/2014/main" id="{EE329A9E-1435-4815-9A55-735F28D4C501}"/>
              </a:ext>
            </a:extLst>
          </p:cNvPr>
          <p:cNvCxnSpPr>
            <a:cxnSpLocks/>
          </p:cNvCxnSpPr>
          <p:nvPr/>
        </p:nvCxnSpPr>
        <p:spPr>
          <a:xfrm>
            <a:off x="963647" y="1213602"/>
            <a:ext cx="30077" cy="299386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9" name="Rectangle 18" descr="Hierarchy Level 3 Item 4">
            <a:extLst>
              <a:ext uri="{FF2B5EF4-FFF2-40B4-BE49-F238E27FC236}">
                <a16:creationId xmlns:a16="http://schemas.microsoft.com/office/drawing/2014/main" id="{9E0AADAE-BB05-4C89-8A47-A926DA1FADA9}"/>
              </a:ext>
            </a:extLst>
          </p:cNvPr>
          <p:cNvSpPr/>
          <p:nvPr/>
        </p:nvSpPr>
        <p:spPr>
          <a:xfrm>
            <a:off x="240731" y="1118311"/>
            <a:ext cx="1696564" cy="385083"/>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Less than $9,999.99</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20" name="Rectangle 19" descr="Hierarchy Level 3 Item 4">
            <a:extLst>
              <a:ext uri="{FF2B5EF4-FFF2-40B4-BE49-F238E27FC236}">
                <a16:creationId xmlns:a16="http://schemas.microsoft.com/office/drawing/2014/main" id="{BFD5E210-263B-4A30-835C-7A71BF1F785C}"/>
              </a:ext>
            </a:extLst>
          </p:cNvPr>
          <p:cNvSpPr/>
          <p:nvPr/>
        </p:nvSpPr>
        <p:spPr>
          <a:xfrm>
            <a:off x="376559" y="1607166"/>
            <a:ext cx="1203445" cy="62779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Obtain 1 Quote</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21" name="Rectangle 20" descr="Hierarchy Level 2 Item 6">
            <a:extLst>
              <a:ext uri="{FF2B5EF4-FFF2-40B4-BE49-F238E27FC236}">
                <a16:creationId xmlns:a16="http://schemas.microsoft.com/office/drawing/2014/main" id="{B2D349CB-483C-4393-95FF-07F0AA5FB3E7}"/>
              </a:ext>
            </a:extLst>
          </p:cNvPr>
          <p:cNvSpPr/>
          <p:nvPr/>
        </p:nvSpPr>
        <p:spPr>
          <a:xfrm>
            <a:off x="378346" y="2396161"/>
            <a:ext cx="1198275" cy="634417"/>
          </a:xfrm>
          <a:prstGeom prst="rect">
            <a:avLst/>
          </a:prstGeom>
          <a:solidFill>
            <a:schemeClr val="accent3">
              <a:lumMod val="20000"/>
              <a:lumOff val="80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Enter Requisition</a:t>
            </a:r>
            <a:endParaRPr lang="en-US" sz="1300" kern="1200" dirty="0">
              <a:solidFill>
                <a:srgbClr val="FF0000"/>
              </a:solidFill>
              <a:ea typeface="+mn-ea"/>
              <a:cs typeface="+mn-cs"/>
            </a:endParaRPr>
          </a:p>
        </p:txBody>
      </p:sp>
      <p:sp>
        <p:nvSpPr>
          <p:cNvPr id="22" name="Rectangle 21" descr="Hierarchy Level 3 Item 4">
            <a:extLst>
              <a:ext uri="{FF2B5EF4-FFF2-40B4-BE49-F238E27FC236}">
                <a16:creationId xmlns:a16="http://schemas.microsoft.com/office/drawing/2014/main" id="{DD2A27F0-60D5-4D66-86F4-6FFFBB06CBB0}"/>
              </a:ext>
            </a:extLst>
          </p:cNvPr>
          <p:cNvSpPr/>
          <p:nvPr/>
        </p:nvSpPr>
        <p:spPr>
          <a:xfrm>
            <a:off x="410310" y="3213941"/>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Obtain Approvals</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23" name="Straight Connector 22" descr="Connector Line">
            <a:extLst>
              <a:ext uri="{FF2B5EF4-FFF2-40B4-BE49-F238E27FC236}">
                <a16:creationId xmlns:a16="http://schemas.microsoft.com/office/drawing/2014/main" id="{F5A90A62-CE52-4823-A5EF-BED4692224EF}"/>
              </a:ext>
            </a:extLst>
          </p:cNvPr>
          <p:cNvCxnSpPr>
            <a:cxnSpLocks/>
          </p:cNvCxnSpPr>
          <p:nvPr/>
        </p:nvCxnSpPr>
        <p:spPr>
          <a:xfrm>
            <a:off x="8030623" y="1486829"/>
            <a:ext cx="0" cy="463662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23" descr="Hierarchy Level 3 Item 4">
            <a:extLst>
              <a:ext uri="{FF2B5EF4-FFF2-40B4-BE49-F238E27FC236}">
                <a16:creationId xmlns:a16="http://schemas.microsoft.com/office/drawing/2014/main" id="{5D55696F-95E4-40DC-81C9-34B2E224A48E}"/>
              </a:ext>
            </a:extLst>
          </p:cNvPr>
          <p:cNvSpPr/>
          <p:nvPr/>
        </p:nvSpPr>
        <p:spPr>
          <a:xfrm>
            <a:off x="7401576" y="1657330"/>
            <a:ext cx="1203446" cy="62779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Coordinate with Purchasing</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25" name="Straight Connector 76" descr="Connector Line">
            <a:extLst>
              <a:ext uri="{FF2B5EF4-FFF2-40B4-BE49-F238E27FC236}">
                <a16:creationId xmlns:a16="http://schemas.microsoft.com/office/drawing/2014/main" id="{7DD061AA-6895-4ABA-98BE-5034795243DC}"/>
              </a:ext>
            </a:extLst>
          </p:cNvPr>
          <p:cNvCxnSpPr>
            <a:cxnSpLocks/>
          </p:cNvCxnSpPr>
          <p:nvPr/>
        </p:nvCxnSpPr>
        <p:spPr>
          <a:xfrm rot="5400000">
            <a:off x="3889088" y="1752429"/>
            <a:ext cx="709975" cy="577490"/>
          </a:xfrm>
          <a:prstGeom prst="bentConnector3">
            <a:avLst>
              <a:gd name="adj1" fmla="val 579"/>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78" descr="Connector Line">
            <a:extLst>
              <a:ext uri="{FF2B5EF4-FFF2-40B4-BE49-F238E27FC236}">
                <a16:creationId xmlns:a16="http://schemas.microsoft.com/office/drawing/2014/main" id="{1B86A7A6-1414-44C4-843B-237F5D904BF0}"/>
              </a:ext>
            </a:extLst>
          </p:cNvPr>
          <p:cNvCxnSpPr>
            <a:cxnSpLocks/>
          </p:cNvCxnSpPr>
          <p:nvPr/>
        </p:nvCxnSpPr>
        <p:spPr>
          <a:xfrm>
            <a:off x="4506804" y="1699633"/>
            <a:ext cx="687984" cy="655204"/>
          </a:xfrm>
          <a:prstGeom prst="bentConnector3">
            <a:avLst>
              <a:gd name="adj1" fmla="val 99455"/>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E4B1E86-91BF-4755-8754-2DE12832E6A8}"/>
              </a:ext>
            </a:extLst>
          </p:cNvPr>
          <p:cNvSpPr txBox="1"/>
          <p:nvPr/>
        </p:nvSpPr>
        <p:spPr>
          <a:xfrm rot="20535596">
            <a:off x="1380718" y="5503829"/>
            <a:ext cx="1896468"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latin typeface="Ink Free" panose="03080402000500000000" pitchFamily="66" charset="0"/>
              </a:rPr>
              <a:t>NEW !</a:t>
            </a:r>
          </a:p>
        </p:txBody>
      </p:sp>
      <p:sp>
        <p:nvSpPr>
          <p:cNvPr id="28" name="Rectangle 27" descr="Hierarchy Level 3 Item 4">
            <a:extLst>
              <a:ext uri="{FF2B5EF4-FFF2-40B4-BE49-F238E27FC236}">
                <a16:creationId xmlns:a16="http://schemas.microsoft.com/office/drawing/2014/main" id="{EE77AF1E-6FC3-465B-B73A-DF3FFDD19985}"/>
              </a:ext>
            </a:extLst>
          </p:cNvPr>
          <p:cNvSpPr/>
          <p:nvPr/>
        </p:nvSpPr>
        <p:spPr>
          <a:xfrm>
            <a:off x="410310" y="4049064"/>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Purchasing </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29" name="Rectangle 28" descr="Hierarchy Level 3 Item 4">
            <a:extLst>
              <a:ext uri="{FF2B5EF4-FFF2-40B4-BE49-F238E27FC236}">
                <a16:creationId xmlns:a16="http://schemas.microsoft.com/office/drawing/2014/main" id="{311D2095-289F-4E28-AA03-FE755DBC8E72}"/>
              </a:ext>
            </a:extLst>
          </p:cNvPr>
          <p:cNvSpPr/>
          <p:nvPr/>
        </p:nvSpPr>
        <p:spPr>
          <a:xfrm>
            <a:off x="4774198" y="1949906"/>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Obtain 1 Quote from State Co-op </a:t>
            </a:r>
            <a:r>
              <a:rPr lang="en-US" sz="1300" dirty="0">
                <a:solidFill>
                  <a:prstClr val="black"/>
                </a:solidFill>
              </a:rPr>
              <a:t>Contract</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30" name="Straight Connector 57" descr="Connector Line">
            <a:extLst>
              <a:ext uri="{FF2B5EF4-FFF2-40B4-BE49-F238E27FC236}">
                <a16:creationId xmlns:a16="http://schemas.microsoft.com/office/drawing/2014/main" id="{A6270A14-906D-4290-8ED7-AEC493E7E1F3}"/>
              </a:ext>
            </a:extLst>
          </p:cNvPr>
          <p:cNvCxnSpPr>
            <a:cxnSpLocks/>
          </p:cNvCxnSpPr>
          <p:nvPr/>
        </p:nvCxnSpPr>
        <p:spPr>
          <a:xfrm rot="16200000" flipH="1">
            <a:off x="3508866" y="2773020"/>
            <a:ext cx="1561667" cy="584516"/>
          </a:xfrm>
          <a:prstGeom prst="bentConnector3">
            <a:avLst>
              <a:gd name="adj1" fmla="val 34341"/>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66" descr="Connector Line">
            <a:extLst>
              <a:ext uri="{FF2B5EF4-FFF2-40B4-BE49-F238E27FC236}">
                <a16:creationId xmlns:a16="http://schemas.microsoft.com/office/drawing/2014/main" id="{9A10B927-97C2-40F3-AAFA-A5A3A6B6E388}"/>
              </a:ext>
            </a:extLst>
          </p:cNvPr>
          <p:cNvCxnSpPr>
            <a:cxnSpLocks/>
          </p:cNvCxnSpPr>
          <p:nvPr/>
        </p:nvCxnSpPr>
        <p:spPr>
          <a:xfrm rot="5400000">
            <a:off x="4235931" y="2597913"/>
            <a:ext cx="1238740" cy="527567"/>
          </a:xfrm>
          <a:prstGeom prst="bentConnector3">
            <a:avLst>
              <a:gd name="adj1" fmla="val 46566"/>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Rectangle 31" descr="Hierarchy Level 2 Item 6">
            <a:extLst>
              <a:ext uri="{FF2B5EF4-FFF2-40B4-BE49-F238E27FC236}">
                <a16:creationId xmlns:a16="http://schemas.microsoft.com/office/drawing/2014/main" id="{11B99CCC-5F0B-4944-9CF2-46CA83914075}"/>
              </a:ext>
            </a:extLst>
          </p:cNvPr>
          <p:cNvSpPr/>
          <p:nvPr/>
        </p:nvSpPr>
        <p:spPr>
          <a:xfrm>
            <a:off x="4013833" y="2974117"/>
            <a:ext cx="1198275" cy="634417"/>
          </a:xfrm>
          <a:prstGeom prst="rect">
            <a:avLst/>
          </a:prstGeom>
          <a:solidFill>
            <a:schemeClr val="accent3">
              <a:lumMod val="20000"/>
              <a:lumOff val="80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Enter Requisition</a:t>
            </a:r>
            <a:endParaRPr lang="en-US" sz="1300" kern="1200" dirty="0">
              <a:solidFill>
                <a:srgbClr val="FF0000"/>
              </a:solidFill>
              <a:ea typeface="+mn-ea"/>
              <a:cs typeface="+mn-cs"/>
            </a:endParaRPr>
          </a:p>
        </p:txBody>
      </p:sp>
      <p:cxnSp>
        <p:nvCxnSpPr>
          <p:cNvPr id="33" name="Straight Connector 32" descr="Connector Line">
            <a:extLst>
              <a:ext uri="{FF2B5EF4-FFF2-40B4-BE49-F238E27FC236}">
                <a16:creationId xmlns:a16="http://schemas.microsoft.com/office/drawing/2014/main" id="{2F77A18F-D8C8-47E9-9E89-50DF4694B666}"/>
              </a:ext>
            </a:extLst>
          </p:cNvPr>
          <p:cNvCxnSpPr>
            <a:cxnSpLocks/>
          </p:cNvCxnSpPr>
          <p:nvPr/>
        </p:nvCxnSpPr>
        <p:spPr>
          <a:xfrm>
            <a:off x="4593561" y="4263119"/>
            <a:ext cx="10822" cy="39441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4" name="Rectangle 33" descr="Hierarchy Level 3 Item 4">
            <a:extLst>
              <a:ext uri="{FF2B5EF4-FFF2-40B4-BE49-F238E27FC236}">
                <a16:creationId xmlns:a16="http://schemas.microsoft.com/office/drawing/2014/main" id="{7AFBBC89-7CCA-4274-83F4-3F49BC0B5A7D}"/>
              </a:ext>
            </a:extLst>
          </p:cNvPr>
          <p:cNvSpPr/>
          <p:nvPr/>
        </p:nvSpPr>
        <p:spPr>
          <a:xfrm>
            <a:off x="4008158" y="3739609"/>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Obtain Approvals</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35" name="Rectangle 34" descr="Hierarchy Level 3 Item 4">
            <a:extLst>
              <a:ext uri="{FF2B5EF4-FFF2-40B4-BE49-F238E27FC236}">
                <a16:creationId xmlns:a16="http://schemas.microsoft.com/office/drawing/2014/main" id="{8F286153-BEAF-47BC-9733-ADAFCEAF2FD9}"/>
              </a:ext>
            </a:extLst>
          </p:cNvPr>
          <p:cNvSpPr/>
          <p:nvPr/>
        </p:nvSpPr>
        <p:spPr>
          <a:xfrm>
            <a:off x="4008157" y="4509375"/>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Purchasing </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36" name="Rectangle 35" descr="Hierarchy Level 3 Item 4">
            <a:extLst>
              <a:ext uri="{FF2B5EF4-FFF2-40B4-BE49-F238E27FC236}">
                <a16:creationId xmlns:a16="http://schemas.microsoft.com/office/drawing/2014/main" id="{C41D7C3A-784E-4C95-ABA9-9002BBCDF06A}"/>
              </a:ext>
            </a:extLst>
          </p:cNvPr>
          <p:cNvSpPr/>
          <p:nvPr/>
        </p:nvSpPr>
        <p:spPr>
          <a:xfrm>
            <a:off x="3177657" y="1971225"/>
            <a:ext cx="1203445" cy="62779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Obtain 3 Quotes</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37" name="Rectangle 36" descr="Hierarchy Level 3 Item 4">
            <a:extLst>
              <a:ext uri="{FF2B5EF4-FFF2-40B4-BE49-F238E27FC236}">
                <a16:creationId xmlns:a16="http://schemas.microsoft.com/office/drawing/2014/main" id="{BB7C2134-2BEA-47C0-A573-D77F9F46DFD3}"/>
              </a:ext>
            </a:extLst>
          </p:cNvPr>
          <p:cNvSpPr/>
          <p:nvPr/>
        </p:nvSpPr>
        <p:spPr>
          <a:xfrm>
            <a:off x="7426464" y="2442109"/>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RFQ/RFP  or State Co-op Contract</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38" name="Rectangle 37" descr="Hierarchy Level 3 Item 4">
            <a:extLst>
              <a:ext uri="{FF2B5EF4-FFF2-40B4-BE49-F238E27FC236}">
                <a16:creationId xmlns:a16="http://schemas.microsoft.com/office/drawing/2014/main" id="{4474FE76-86FF-480D-9B6A-32D06F8CC91A}"/>
              </a:ext>
            </a:extLst>
          </p:cNvPr>
          <p:cNvSpPr/>
          <p:nvPr/>
        </p:nvSpPr>
        <p:spPr>
          <a:xfrm>
            <a:off x="7434123" y="3175383"/>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BOT Approval</a:t>
            </a:r>
            <a:endParaRPr lang="en-US" sz="1300" dirty="0">
              <a:solidFill>
                <a:prstClr val="black"/>
              </a:solidFill>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39" name="Rectangle 38" descr="Hierarchy Level 3 Item 4">
            <a:extLst>
              <a:ext uri="{FF2B5EF4-FFF2-40B4-BE49-F238E27FC236}">
                <a16:creationId xmlns:a16="http://schemas.microsoft.com/office/drawing/2014/main" id="{E39E8F99-E247-4FA9-B407-3BD12B198ECE}"/>
              </a:ext>
            </a:extLst>
          </p:cNvPr>
          <p:cNvSpPr/>
          <p:nvPr/>
        </p:nvSpPr>
        <p:spPr>
          <a:xfrm>
            <a:off x="7434123" y="3889324"/>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Vendor Compliance Forms</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40" name="Rectangle 39" descr="Hierarchy Level 3 Item 4">
            <a:extLst>
              <a:ext uri="{FF2B5EF4-FFF2-40B4-BE49-F238E27FC236}">
                <a16:creationId xmlns:a16="http://schemas.microsoft.com/office/drawing/2014/main" id="{BBBCC2A2-0DF9-49A6-B21F-C9F1F54F0DC9}"/>
              </a:ext>
            </a:extLst>
          </p:cNvPr>
          <p:cNvSpPr/>
          <p:nvPr/>
        </p:nvSpPr>
        <p:spPr>
          <a:xfrm>
            <a:off x="7434123" y="4597363"/>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Enter Requisition</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41" name="Rectangle 40" descr="Hierarchy Level 3 Item 4">
            <a:extLst>
              <a:ext uri="{FF2B5EF4-FFF2-40B4-BE49-F238E27FC236}">
                <a16:creationId xmlns:a16="http://schemas.microsoft.com/office/drawing/2014/main" id="{45A35CF1-CAAE-4160-BBF5-65DAD7110F6E}"/>
              </a:ext>
            </a:extLst>
          </p:cNvPr>
          <p:cNvSpPr/>
          <p:nvPr/>
        </p:nvSpPr>
        <p:spPr>
          <a:xfrm>
            <a:off x="7447978" y="5297629"/>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Obtain Approvals</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42" name="Rectangle 41" descr="Hierarchy Level 3 Item 4">
            <a:extLst>
              <a:ext uri="{FF2B5EF4-FFF2-40B4-BE49-F238E27FC236}">
                <a16:creationId xmlns:a16="http://schemas.microsoft.com/office/drawing/2014/main" id="{F6885489-7081-4D7A-BDDA-0008006100EC}"/>
              </a:ext>
            </a:extLst>
          </p:cNvPr>
          <p:cNvSpPr/>
          <p:nvPr/>
        </p:nvSpPr>
        <p:spPr>
          <a:xfrm>
            <a:off x="7453662" y="5997895"/>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Purchasing </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Tree>
    <p:extLst>
      <p:ext uri="{BB962C8B-B14F-4D97-AF65-F5344CB8AC3E}">
        <p14:creationId xmlns:p14="http://schemas.microsoft.com/office/powerpoint/2010/main" val="2730385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571815" y="6240736"/>
            <a:ext cx="537633" cy="365125"/>
          </a:xfrm>
        </p:spPr>
        <p:txBody>
          <a:bodyPr/>
          <a:lstStyle/>
          <a:p>
            <a:fld id="{45684F08-FABE-9244-8397-0964A81D6D94}" type="slidenum">
              <a:rPr lang="en-US" smtClean="0"/>
              <a:pPr/>
              <a:t>11</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36" y="6138805"/>
            <a:ext cx="1143000" cy="542544"/>
          </a:xfrm>
          <a:prstGeom prst="rect">
            <a:avLst/>
          </a:prstGeom>
        </p:spPr>
      </p:pic>
      <p:cxnSp>
        <p:nvCxnSpPr>
          <p:cNvPr id="7" name="Straight Connector 6" descr="Connector Line">
            <a:extLst>
              <a:ext uri="{FF2B5EF4-FFF2-40B4-BE49-F238E27FC236}">
                <a16:creationId xmlns:a16="http://schemas.microsoft.com/office/drawing/2014/main" id="{066388B8-E90E-4768-8009-D7283FB87C9E}"/>
              </a:ext>
            </a:extLst>
          </p:cNvPr>
          <p:cNvCxnSpPr>
            <a:cxnSpLocks/>
          </p:cNvCxnSpPr>
          <p:nvPr/>
        </p:nvCxnSpPr>
        <p:spPr>
          <a:xfrm>
            <a:off x="8485176" y="4271494"/>
            <a:ext cx="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 name="Rectangle 7" descr="Hierarchy Level 1">
            <a:extLst>
              <a:ext uri="{FF2B5EF4-FFF2-40B4-BE49-F238E27FC236}">
                <a16:creationId xmlns:a16="http://schemas.microsoft.com/office/drawing/2014/main" id="{21C604EF-32A3-42D7-8586-5D643B7D12C1}"/>
              </a:ext>
            </a:extLst>
          </p:cNvPr>
          <p:cNvSpPr/>
          <p:nvPr/>
        </p:nvSpPr>
        <p:spPr>
          <a:xfrm>
            <a:off x="2374812" y="83946"/>
            <a:ext cx="5124986" cy="425431"/>
          </a:xfrm>
          <a:prstGeom prst="rect">
            <a:avLst/>
          </a:prstGeom>
          <a:solidFill>
            <a:schemeClr val="bg1">
              <a:lumMod val="8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2000" b="1" dirty="0"/>
              <a:t>SERVICES CF Local</a:t>
            </a:r>
            <a:endParaRPr lang="en-US" sz="2000" b="0" kern="1200" dirty="0"/>
          </a:p>
        </p:txBody>
      </p:sp>
      <p:cxnSp>
        <p:nvCxnSpPr>
          <p:cNvPr id="9" name="Straight Connector 8">
            <a:extLst>
              <a:ext uri="{FF2B5EF4-FFF2-40B4-BE49-F238E27FC236}">
                <a16:creationId xmlns:a16="http://schemas.microsoft.com/office/drawing/2014/main" id="{FDC7077D-F551-46D4-B458-7A0DED10B7BA}"/>
              </a:ext>
            </a:extLst>
          </p:cNvPr>
          <p:cNvCxnSpPr>
            <a:cxnSpLocks/>
            <a:stCxn id="13" idx="0"/>
          </p:cNvCxnSpPr>
          <p:nvPr/>
        </p:nvCxnSpPr>
        <p:spPr>
          <a:xfrm>
            <a:off x="4919823" y="3903033"/>
            <a:ext cx="34964" cy="2557459"/>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Rectangle 9" descr="Hierarchy Level 2 Item 4">
            <a:extLst>
              <a:ext uri="{FF2B5EF4-FFF2-40B4-BE49-F238E27FC236}">
                <a16:creationId xmlns:a16="http://schemas.microsoft.com/office/drawing/2014/main" id="{6CC65D6C-DD16-4338-8CA6-BFA0B65035D7}"/>
              </a:ext>
            </a:extLst>
          </p:cNvPr>
          <p:cNvSpPr/>
          <p:nvPr/>
        </p:nvSpPr>
        <p:spPr>
          <a:xfrm>
            <a:off x="3951926" y="621427"/>
            <a:ext cx="1935791" cy="1435355"/>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600" b="1" kern="1200" dirty="0">
                <a:solidFill>
                  <a:prstClr val="black"/>
                </a:solidFill>
                <a:ea typeface="+mn-ea"/>
                <a:cs typeface="+mn-cs"/>
              </a:rPr>
              <a:t>Standard Services Agreement (SSA)</a:t>
            </a:r>
          </a:p>
          <a:p>
            <a:pPr marL="0" lvl="0" indent="0" algn="ctr" defTabSz="577850">
              <a:lnSpc>
                <a:spcPct val="90000"/>
              </a:lnSpc>
              <a:spcBef>
                <a:spcPct val="0"/>
              </a:spcBef>
              <a:spcAft>
                <a:spcPct val="35000"/>
              </a:spcAft>
              <a:buNone/>
            </a:pPr>
            <a:r>
              <a:rPr lang="en-US" sz="1300" dirty="0">
                <a:solidFill>
                  <a:prstClr val="black"/>
                </a:solidFill>
              </a:rPr>
              <a:t>EX: Speaker, Performer, Short-term service            (3 months or less) </a:t>
            </a:r>
          </a:p>
          <a:p>
            <a:pPr marL="0" lvl="0" indent="0" algn="ctr" defTabSz="577850">
              <a:lnSpc>
                <a:spcPct val="90000"/>
              </a:lnSpc>
              <a:spcBef>
                <a:spcPct val="0"/>
              </a:spcBef>
              <a:spcAft>
                <a:spcPct val="35000"/>
              </a:spcAft>
              <a:buNone/>
            </a:pPr>
            <a:r>
              <a:rPr lang="en-US" sz="1300" b="1" i="1" dirty="0">
                <a:solidFill>
                  <a:schemeClr val="tx1"/>
                </a:solidFill>
              </a:rPr>
              <a:t>Less than $15,000.00</a:t>
            </a:r>
          </a:p>
          <a:p>
            <a:pPr marL="0" lvl="0" indent="0" algn="ctr" defTabSz="577850">
              <a:lnSpc>
                <a:spcPct val="90000"/>
              </a:lnSpc>
              <a:spcBef>
                <a:spcPct val="0"/>
              </a:spcBef>
              <a:spcAft>
                <a:spcPct val="35000"/>
              </a:spcAft>
              <a:buNone/>
            </a:pPr>
            <a:endParaRPr lang="en-US" sz="1300" dirty="0">
              <a:solidFill>
                <a:prstClr val="black"/>
              </a:solidFill>
            </a:endParaRPr>
          </a:p>
          <a:p>
            <a:pPr marL="0" lvl="0" indent="0" algn="ctr" defTabSz="577850">
              <a:lnSpc>
                <a:spcPct val="90000"/>
              </a:lnSpc>
              <a:spcBef>
                <a:spcPct val="0"/>
              </a:spcBef>
              <a:spcAft>
                <a:spcPct val="35000"/>
              </a:spcAft>
              <a:buNone/>
            </a:pPr>
            <a:r>
              <a:rPr lang="en-US" sz="1300" b="1" u="sng" kern="1200" dirty="0">
                <a:solidFill>
                  <a:schemeClr val="bg1"/>
                </a:solidFill>
                <a:ea typeface="+mn-ea"/>
                <a:cs typeface="+mn-cs"/>
              </a:rPr>
              <a:t>UNDER</a:t>
            </a:r>
            <a:r>
              <a:rPr lang="en-US" sz="1300" b="1" kern="1200" dirty="0">
                <a:solidFill>
                  <a:schemeClr val="bg1"/>
                </a:solidFill>
                <a:ea typeface="+mn-ea"/>
                <a:cs typeface="+mn-cs"/>
              </a:rPr>
              <a:t> $15,000.00</a:t>
            </a:r>
            <a:endParaRPr lang="en-US" sz="1200" b="1" kern="1200" dirty="0">
              <a:solidFill>
                <a:schemeClr val="bg1"/>
              </a:solidFill>
              <a:ea typeface="+mn-ea"/>
              <a:cs typeface="+mn-cs"/>
            </a:endParaRPr>
          </a:p>
        </p:txBody>
      </p:sp>
      <p:sp>
        <p:nvSpPr>
          <p:cNvPr id="11" name="Rectangle 10" descr="Hierarchy Level 3 Item 4">
            <a:extLst>
              <a:ext uri="{FF2B5EF4-FFF2-40B4-BE49-F238E27FC236}">
                <a16:creationId xmlns:a16="http://schemas.microsoft.com/office/drawing/2014/main" id="{0FA8CCAE-6C83-4256-B2BA-18AE94FC1DE0}"/>
              </a:ext>
            </a:extLst>
          </p:cNvPr>
          <p:cNvSpPr/>
          <p:nvPr/>
        </p:nvSpPr>
        <p:spPr>
          <a:xfrm>
            <a:off x="3457238" y="2122858"/>
            <a:ext cx="2925166" cy="943307"/>
          </a:xfrm>
          <a:prstGeom prst="rect">
            <a:avLst/>
          </a:prstGeom>
          <a:solidFill>
            <a:srgbClr val="FFC000"/>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600" kern="1200" dirty="0">
                <a:solidFill>
                  <a:prstClr val="black"/>
                </a:solidFill>
                <a:ea typeface="+mn-ea"/>
                <a:cs typeface="+mn-cs"/>
              </a:rPr>
              <a:t>Complete</a:t>
            </a:r>
            <a:r>
              <a:rPr lang="en-US" sz="1600" b="1" kern="1200" dirty="0">
                <a:solidFill>
                  <a:prstClr val="black"/>
                </a:solidFill>
                <a:ea typeface="+mn-ea"/>
                <a:cs typeface="+mn-cs"/>
              </a:rPr>
              <a:t> </a:t>
            </a:r>
          </a:p>
          <a:p>
            <a:pPr marL="0" lvl="0" indent="0" algn="ctr" defTabSz="577850">
              <a:lnSpc>
                <a:spcPct val="90000"/>
              </a:lnSpc>
              <a:spcBef>
                <a:spcPct val="0"/>
              </a:spcBef>
              <a:spcAft>
                <a:spcPct val="35000"/>
              </a:spcAft>
              <a:buNone/>
            </a:pPr>
            <a:r>
              <a:rPr lang="en-US" sz="1600" b="1" kern="1200" dirty="0">
                <a:solidFill>
                  <a:prstClr val="black"/>
                </a:solidFill>
                <a:ea typeface="+mn-ea"/>
                <a:cs typeface="+mn-cs"/>
              </a:rPr>
              <a:t>Request for Services </a:t>
            </a:r>
            <a:endParaRPr lang="en-US" sz="1600" kern="1200" dirty="0">
              <a:solidFill>
                <a:prstClr val="black"/>
              </a:solidFill>
              <a:ea typeface="+mn-ea"/>
              <a:cs typeface="+mn-cs"/>
            </a:endParaRPr>
          </a:p>
          <a:p>
            <a:pPr marL="0" lvl="0" indent="0" algn="ctr" defTabSz="577850">
              <a:lnSpc>
                <a:spcPct val="90000"/>
              </a:lnSpc>
              <a:spcBef>
                <a:spcPct val="0"/>
              </a:spcBef>
              <a:spcAft>
                <a:spcPct val="35000"/>
              </a:spcAft>
              <a:buNone/>
            </a:pPr>
            <a:r>
              <a:rPr lang="en-US" sz="1600" b="1" dirty="0">
                <a:solidFill>
                  <a:prstClr val="black"/>
                </a:solidFill>
              </a:rPr>
              <a:t>(RFS)</a:t>
            </a:r>
            <a:endParaRPr lang="en-US" sz="1600" b="1" kern="1200" dirty="0">
              <a:solidFill>
                <a:prstClr val="black"/>
              </a:solidFill>
              <a:ea typeface="+mn-ea"/>
              <a:cs typeface="+mn-cs"/>
            </a:endParaRPr>
          </a:p>
          <a:p>
            <a:pPr marL="0" lvl="0" indent="0" algn="ctr" defTabSz="577850">
              <a:lnSpc>
                <a:spcPct val="90000"/>
              </a:lnSpc>
              <a:spcBef>
                <a:spcPct val="0"/>
              </a:spcBef>
              <a:spcAft>
                <a:spcPct val="35000"/>
              </a:spcAft>
              <a:buNone/>
            </a:pPr>
            <a:r>
              <a:rPr lang="en-US" sz="1300" i="1" dirty="0">
                <a:solidFill>
                  <a:schemeClr val="bg1"/>
                </a:solidFill>
              </a:rPr>
              <a:t>To be completed by COM Employee</a:t>
            </a:r>
            <a:endParaRPr lang="en-US" sz="1300" b="0" i="1" kern="1200" dirty="0">
              <a:solidFill>
                <a:schemeClr val="bg1"/>
              </a:solidFill>
            </a:endParaRPr>
          </a:p>
        </p:txBody>
      </p:sp>
      <p:sp>
        <p:nvSpPr>
          <p:cNvPr id="12" name="Rectangle 11" descr="Hierarchy Level 3 Item 1">
            <a:extLst>
              <a:ext uri="{FF2B5EF4-FFF2-40B4-BE49-F238E27FC236}">
                <a16:creationId xmlns:a16="http://schemas.microsoft.com/office/drawing/2014/main" id="{867AA77E-0A55-4B35-88B0-CA6BCADED542}"/>
              </a:ext>
            </a:extLst>
          </p:cNvPr>
          <p:cNvSpPr/>
          <p:nvPr/>
        </p:nvSpPr>
        <p:spPr>
          <a:xfrm>
            <a:off x="3720573" y="3137649"/>
            <a:ext cx="2283938" cy="407178"/>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300" b="1" dirty="0">
                <a:solidFill>
                  <a:prstClr val="black"/>
                </a:solidFill>
              </a:rPr>
              <a:t>Route for Approvals</a:t>
            </a:r>
            <a:endParaRPr lang="en-US" sz="1300" dirty="0">
              <a:solidFill>
                <a:prstClr val="black"/>
              </a:solidFill>
            </a:endParaRPr>
          </a:p>
        </p:txBody>
      </p:sp>
      <p:sp>
        <p:nvSpPr>
          <p:cNvPr id="13" name="Rectangle 12" descr="Hierarchy Level 3 Item 4">
            <a:extLst>
              <a:ext uri="{FF2B5EF4-FFF2-40B4-BE49-F238E27FC236}">
                <a16:creationId xmlns:a16="http://schemas.microsoft.com/office/drawing/2014/main" id="{77EB44B2-51CB-4F33-A961-1D02A9A356B5}"/>
              </a:ext>
            </a:extLst>
          </p:cNvPr>
          <p:cNvSpPr/>
          <p:nvPr/>
        </p:nvSpPr>
        <p:spPr>
          <a:xfrm>
            <a:off x="2631150" y="3903033"/>
            <a:ext cx="4577345" cy="1039211"/>
          </a:xfrm>
          <a:prstGeom prst="rect">
            <a:avLst/>
          </a:prstGeom>
          <a:solidFill>
            <a:srgbClr val="0070C0"/>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schemeClr val="bg1"/>
                </a:solidFill>
              </a:rPr>
              <a:t>*After RFS is completed &amp; all approvals have been obtained*</a:t>
            </a:r>
          </a:p>
          <a:p>
            <a:pPr marL="0" lvl="0" indent="0" algn="ctr" defTabSz="577850">
              <a:lnSpc>
                <a:spcPct val="90000"/>
              </a:lnSpc>
              <a:spcBef>
                <a:spcPct val="0"/>
              </a:spcBef>
              <a:spcAft>
                <a:spcPct val="35000"/>
              </a:spcAft>
              <a:buNone/>
            </a:pPr>
            <a:r>
              <a:rPr lang="en-US" sz="1600" dirty="0">
                <a:solidFill>
                  <a:schemeClr val="tx1"/>
                </a:solidFill>
              </a:rPr>
              <a:t>Complete</a:t>
            </a:r>
            <a:r>
              <a:rPr lang="en-US" sz="1600" dirty="0">
                <a:solidFill>
                  <a:srgbClr val="FF0000"/>
                </a:solidFill>
              </a:rPr>
              <a:t> </a:t>
            </a:r>
            <a:r>
              <a:rPr lang="en-US" sz="1600" b="1" dirty="0">
                <a:solidFill>
                  <a:prstClr val="black"/>
                </a:solidFill>
              </a:rPr>
              <a:t>Standard Services Agreement </a:t>
            </a:r>
            <a:r>
              <a:rPr lang="en-US" sz="1600" dirty="0">
                <a:solidFill>
                  <a:prstClr val="black"/>
                </a:solidFill>
              </a:rPr>
              <a:t>Form</a:t>
            </a:r>
          </a:p>
          <a:p>
            <a:pPr marL="0" lvl="0" indent="0" algn="ctr" defTabSz="577850">
              <a:lnSpc>
                <a:spcPct val="90000"/>
              </a:lnSpc>
              <a:spcBef>
                <a:spcPct val="0"/>
              </a:spcBef>
              <a:spcAft>
                <a:spcPct val="35000"/>
              </a:spcAft>
              <a:buNone/>
            </a:pPr>
            <a:r>
              <a:rPr lang="en-US" sz="1300" i="1" dirty="0">
                <a:solidFill>
                  <a:schemeClr val="bg1"/>
                </a:solidFill>
              </a:rPr>
              <a:t>To be completed by COM Employee &amp; Vendor</a:t>
            </a:r>
            <a:endParaRPr lang="en-US" sz="1300" b="0" i="1" kern="1200" dirty="0">
              <a:solidFill>
                <a:schemeClr val="bg1"/>
              </a:solidFill>
            </a:endParaRPr>
          </a:p>
        </p:txBody>
      </p:sp>
      <p:sp>
        <p:nvSpPr>
          <p:cNvPr id="14" name="Rectangle 13" descr="Hierarchy Level 3 Item 1">
            <a:extLst>
              <a:ext uri="{FF2B5EF4-FFF2-40B4-BE49-F238E27FC236}">
                <a16:creationId xmlns:a16="http://schemas.microsoft.com/office/drawing/2014/main" id="{32FAA4C8-6DFD-432F-9A11-62BB5774DC4B}"/>
              </a:ext>
            </a:extLst>
          </p:cNvPr>
          <p:cNvSpPr/>
          <p:nvPr/>
        </p:nvSpPr>
        <p:spPr>
          <a:xfrm>
            <a:off x="1521332" y="4966379"/>
            <a:ext cx="2283938" cy="1494113"/>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300" b="1" dirty="0">
                <a:solidFill>
                  <a:prstClr val="black"/>
                </a:solidFill>
              </a:rPr>
              <a:t>A. Is vendor in Datatel</a:t>
            </a:r>
          </a:p>
          <a:p>
            <a:pPr lvl="0" algn="ctr" defTabSz="577850">
              <a:lnSpc>
                <a:spcPct val="90000"/>
              </a:lnSpc>
              <a:spcBef>
                <a:spcPct val="0"/>
              </a:spcBef>
              <a:spcAft>
                <a:spcPct val="35000"/>
              </a:spcAft>
            </a:pPr>
            <a:r>
              <a:rPr lang="en-US" sz="1300" b="1" dirty="0">
                <a:solidFill>
                  <a:prstClr val="black"/>
                </a:solidFill>
              </a:rPr>
              <a:t> or New Vendor?</a:t>
            </a:r>
          </a:p>
          <a:p>
            <a:pPr lvl="0" algn="ctr" defTabSz="577850">
              <a:lnSpc>
                <a:spcPct val="90000"/>
              </a:lnSpc>
              <a:spcBef>
                <a:spcPct val="0"/>
              </a:spcBef>
              <a:spcAft>
                <a:spcPct val="35000"/>
              </a:spcAft>
            </a:pPr>
            <a:r>
              <a:rPr lang="en-US" sz="1300" dirty="0">
                <a:solidFill>
                  <a:prstClr val="black"/>
                </a:solidFill>
              </a:rPr>
              <a:t>See Vendor Records Flow Chart</a:t>
            </a:r>
          </a:p>
        </p:txBody>
      </p:sp>
      <p:sp>
        <p:nvSpPr>
          <p:cNvPr id="15" name="Rectangle 14" descr="Hierarchy Level 3 Item 1">
            <a:extLst>
              <a:ext uri="{FF2B5EF4-FFF2-40B4-BE49-F238E27FC236}">
                <a16:creationId xmlns:a16="http://schemas.microsoft.com/office/drawing/2014/main" id="{B294E284-09A3-4517-9A7B-C4DB222ADE94}"/>
              </a:ext>
            </a:extLst>
          </p:cNvPr>
          <p:cNvSpPr/>
          <p:nvPr/>
        </p:nvSpPr>
        <p:spPr>
          <a:xfrm>
            <a:off x="6272502" y="4966379"/>
            <a:ext cx="2172676" cy="1494113"/>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300" b="1" dirty="0">
                <a:solidFill>
                  <a:prstClr val="black"/>
                </a:solidFill>
              </a:rPr>
              <a:t>C. Payment: </a:t>
            </a:r>
            <a:r>
              <a:rPr lang="en-US" sz="1300" dirty="0">
                <a:solidFill>
                  <a:prstClr val="black"/>
                </a:solidFill>
              </a:rPr>
              <a:t>Once services are complete submit Direct Pay with Invoice to A/P</a:t>
            </a:r>
          </a:p>
        </p:txBody>
      </p:sp>
      <p:sp>
        <p:nvSpPr>
          <p:cNvPr id="16" name="Rectangle 15">
            <a:extLst>
              <a:ext uri="{FF2B5EF4-FFF2-40B4-BE49-F238E27FC236}">
                <a16:creationId xmlns:a16="http://schemas.microsoft.com/office/drawing/2014/main" id="{19F99709-0EB1-4BFF-930E-EE4DA77125C0}"/>
              </a:ext>
            </a:extLst>
          </p:cNvPr>
          <p:cNvSpPr/>
          <p:nvPr/>
        </p:nvSpPr>
        <p:spPr>
          <a:xfrm>
            <a:off x="1355666" y="555351"/>
            <a:ext cx="7198242" cy="3096648"/>
          </a:xfrm>
          <a:prstGeom prst="rect">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B144580-C5D1-413B-8A78-C788021218C1}"/>
              </a:ext>
            </a:extLst>
          </p:cNvPr>
          <p:cNvSpPr/>
          <p:nvPr/>
        </p:nvSpPr>
        <p:spPr>
          <a:xfrm>
            <a:off x="1366253" y="3763957"/>
            <a:ext cx="7198242" cy="2917392"/>
          </a:xfrm>
          <a:prstGeom prst="rect">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98682CA1-953A-4309-B1B9-EA7E2529E150}"/>
              </a:ext>
            </a:extLst>
          </p:cNvPr>
          <p:cNvSpPr txBox="1"/>
          <p:nvPr/>
        </p:nvSpPr>
        <p:spPr>
          <a:xfrm>
            <a:off x="1366253" y="555082"/>
            <a:ext cx="1177645" cy="369332"/>
          </a:xfrm>
          <a:prstGeom prst="rect">
            <a:avLst/>
          </a:prstGeom>
          <a:noFill/>
        </p:spPr>
        <p:txBody>
          <a:bodyPr wrap="square" rtlCol="0">
            <a:spAutoFit/>
          </a:bodyPr>
          <a:lstStyle/>
          <a:p>
            <a:r>
              <a:rPr lang="en-US" dirty="0"/>
              <a:t>STEP 1</a:t>
            </a:r>
          </a:p>
        </p:txBody>
      </p:sp>
      <p:sp>
        <p:nvSpPr>
          <p:cNvPr id="19" name="Rectangle 18">
            <a:extLst>
              <a:ext uri="{FF2B5EF4-FFF2-40B4-BE49-F238E27FC236}">
                <a16:creationId xmlns:a16="http://schemas.microsoft.com/office/drawing/2014/main" id="{5CC9D4B6-D8EA-40E4-A882-993DC250CB6E}"/>
              </a:ext>
            </a:extLst>
          </p:cNvPr>
          <p:cNvSpPr/>
          <p:nvPr/>
        </p:nvSpPr>
        <p:spPr>
          <a:xfrm>
            <a:off x="1366253" y="3763957"/>
            <a:ext cx="810799" cy="369332"/>
          </a:xfrm>
          <a:prstGeom prst="rect">
            <a:avLst/>
          </a:prstGeom>
        </p:spPr>
        <p:txBody>
          <a:bodyPr wrap="none">
            <a:spAutoFit/>
          </a:bodyPr>
          <a:lstStyle/>
          <a:p>
            <a:r>
              <a:rPr lang="en-US" dirty="0"/>
              <a:t>STEP 2</a:t>
            </a:r>
          </a:p>
        </p:txBody>
      </p:sp>
      <p:sp>
        <p:nvSpPr>
          <p:cNvPr id="20" name="Rectangle 19" descr="Hierarchy Level 3 Item 1">
            <a:extLst>
              <a:ext uri="{FF2B5EF4-FFF2-40B4-BE49-F238E27FC236}">
                <a16:creationId xmlns:a16="http://schemas.microsoft.com/office/drawing/2014/main" id="{5CAE3E18-296F-4FB8-8292-8F5FFBC79375}"/>
              </a:ext>
            </a:extLst>
          </p:cNvPr>
          <p:cNvSpPr/>
          <p:nvPr/>
        </p:nvSpPr>
        <p:spPr>
          <a:xfrm>
            <a:off x="3916052" y="4970402"/>
            <a:ext cx="2283938" cy="1502158"/>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300" b="1" dirty="0">
                <a:solidFill>
                  <a:prstClr val="black"/>
                </a:solidFill>
              </a:rPr>
              <a:t>B. Submit the following to Purchasing: </a:t>
            </a:r>
          </a:p>
          <a:p>
            <a:pPr marL="285750" lvl="0" indent="-285750" defTabSz="577850">
              <a:lnSpc>
                <a:spcPct val="90000"/>
              </a:lnSpc>
              <a:spcBef>
                <a:spcPct val="0"/>
              </a:spcBef>
              <a:spcAft>
                <a:spcPct val="35000"/>
              </a:spcAft>
              <a:buFont typeface="Arial" panose="020B0604020202020204" pitchFamily="34" charset="0"/>
              <a:buChar char="•"/>
            </a:pPr>
            <a:r>
              <a:rPr lang="en-US" sz="1300" dirty="0">
                <a:solidFill>
                  <a:prstClr val="black"/>
                </a:solidFill>
              </a:rPr>
              <a:t>RFS Form</a:t>
            </a:r>
          </a:p>
          <a:p>
            <a:pPr marL="285750" lvl="0" indent="-285750" defTabSz="577850">
              <a:lnSpc>
                <a:spcPct val="90000"/>
              </a:lnSpc>
              <a:spcBef>
                <a:spcPct val="0"/>
              </a:spcBef>
              <a:spcAft>
                <a:spcPct val="35000"/>
              </a:spcAft>
              <a:buFont typeface="Arial" panose="020B0604020202020204" pitchFamily="34" charset="0"/>
              <a:buChar char="•"/>
            </a:pPr>
            <a:r>
              <a:rPr lang="en-US" sz="1300" dirty="0">
                <a:solidFill>
                  <a:prstClr val="black"/>
                </a:solidFill>
              </a:rPr>
              <a:t>SSA Form</a:t>
            </a:r>
          </a:p>
          <a:p>
            <a:pPr marL="285750" lvl="0" indent="-285750" defTabSz="577850">
              <a:lnSpc>
                <a:spcPct val="90000"/>
              </a:lnSpc>
              <a:spcBef>
                <a:spcPct val="0"/>
              </a:spcBef>
              <a:spcAft>
                <a:spcPct val="35000"/>
              </a:spcAft>
              <a:buFont typeface="Arial" panose="020B0604020202020204" pitchFamily="34" charset="0"/>
              <a:buChar char="•"/>
            </a:pPr>
            <a:r>
              <a:rPr lang="en-US" sz="1300" dirty="0">
                <a:solidFill>
                  <a:prstClr val="black"/>
                </a:solidFill>
              </a:rPr>
              <a:t>New Vendor Request form, W-9, and CIQ </a:t>
            </a:r>
            <a:r>
              <a:rPr lang="en-US" sz="1300" i="1" dirty="0">
                <a:solidFill>
                  <a:prstClr val="black"/>
                </a:solidFill>
              </a:rPr>
              <a:t>if applicable </a:t>
            </a:r>
          </a:p>
          <a:p>
            <a:pPr marL="285750" lvl="0" indent="-285750" algn="ctr" defTabSz="577850">
              <a:lnSpc>
                <a:spcPct val="90000"/>
              </a:lnSpc>
              <a:spcBef>
                <a:spcPct val="0"/>
              </a:spcBef>
              <a:spcAft>
                <a:spcPct val="35000"/>
              </a:spcAft>
              <a:buFont typeface="Arial" panose="020B0604020202020204" pitchFamily="34" charset="0"/>
              <a:buChar char="•"/>
            </a:pPr>
            <a:endParaRPr lang="en-US" sz="1300" dirty="0">
              <a:solidFill>
                <a:prstClr val="black"/>
              </a:solidFill>
            </a:endParaRPr>
          </a:p>
        </p:txBody>
      </p:sp>
    </p:spTree>
    <p:extLst>
      <p:ext uri="{BB962C8B-B14F-4D97-AF65-F5344CB8AC3E}">
        <p14:creationId xmlns:p14="http://schemas.microsoft.com/office/powerpoint/2010/main" val="2011521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12</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951" y="6103205"/>
            <a:ext cx="1143000" cy="542544"/>
          </a:xfrm>
          <a:prstGeom prst="rect">
            <a:avLst/>
          </a:prstGeom>
        </p:spPr>
      </p:pic>
      <p:sp>
        <p:nvSpPr>
          <p:cNvPr id="17" name="TextBox 16">
            <a:extLst>
              <a:ext uri="{FF2B5EF4-FFF2-40B4-BE49-F238E27FC236}">
                <a16:creationId xmlns:a16="http://schemas.microsoft.com/office/drawing/2014/main" id="{E30F1624-7332-47D4-96B7-3D9EF1CB0814}"/>
              </a:ext>
            </a:extLst>
          </p:cNvPr>
          <p:cNvSpPr txBox="1"/>
          <p:nvPr/>
        </p:nvSpPr>
        <p:spPr>
          <a:xfrm>
            <a:off x="654903" y="6361416"/>
            <a:ext cx="414767" cy="145257"/>
          </a:xfrm>
          <a:prstGeom prst="rect">
            <a:avLst/>
          </a:prstGeom>
          <a:noFill/>
        </p:spPr>
        <p:txBody>
          <a:bodyPr wrap="square" lIns="0" tIns="0" rIns="0" bIns="0" rtlCol="0" anchor="ctr">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ZA" sz="900" b="0" i="0" u="none" strike="noStrike" kern="0" cap="none" spc="0" normalizeH="0" baseline="0" noProof="0" dirty="0">
              <a:ln>
                <a:noFill/>
              </a:ln>
              <a:solidFill>
                <a:prstClr val="black"/>
              </a:solidFill>
              <a:effectLst/>
              <a:uLnTx/>
              <a:uFillTx/>
            </a:endParaRPr>
          </a:p>
        </p:txBody>
      </p:sp>
      <p:cxnSp>
        <p:nvCxnSpPr>
          <p:cNvPr id="18" name="Straight Connector 17" descr="Connector Line">
            <a:extLst>
              <a:ext uri="{FF2B5EF4-FFF2-40B4-BE49-F238E27FC236}">
                <a16:creationId xmlns:a16="http://schemas.microsoft.com/office/drawing/2014/main" id="{066388B8-E90E-4768-8009-D7283FB87C9E}"/>
              </a:ext>
            </a:extLst>
          </p:cNvPr>
          <p:cNvCxnSpPr>
            <a:cxnSpLocks/>
          </p:cNvCxnSpPr>
          <p:nvPr/>
        </p:nvCxnSpPr>
        <p:spPr>
          <a:xfrm>
            <a:off x="8466206" y="4317675"/>
            <a:ext cx="0" cy="0"/>
          </a:xfrm>
          <a:prstGeom prst="line">
            <a:avLst/>
          </a:prstGeom>
          <a:noFill/>
          <a:ln w="3175" cap="flat" cmpd="sng" algn="ctr">
            <a:solidFill>
              <a:sysClr val="window" lastClr="FFFFFF">
                <a:lumMod val="85000"/>
              </a:sysClr>
            </a:solidFill>
            <a:prstDash val="solid"/>
            <a:miter lim="800000"/>
          </a:ln>
          <a:effectLst/>
        </p:spPr>
      </p:cxnSp>
      <p:sp>
        <p:nvSpPr>
          <p:cNvPr id="19" name="Rectangle 18" descr="Hierarchy Level 1">
            <a:extLst>
              <a:ext uri="{FF2B5EF4-FFF2-40B4-BE49-F238E27FC236}">
                <a16:creationId xmlns:a16="http://schemas.microsoft.com/office/drawing/2014/main" id="{21C604EF-32A3-42D7-8586-5D643B7D12C1}"/>
              </a:ext>
            </a:extLst>
          </p:cNvPr>
          <p:cNvSpPr/>
          <p:nvPr/>
        </p:nvSpPr>
        <p:spPr>
          <a:xfrm>
            <a:off x="2373324" y="176100"/>
            <a:ext cx="5124986" cy="425431"/>
          </a:xfrm>
          <a:prstGeom prst="rect">
            <a:avLst/>
          </a:prstGeom>
          <a:solidFill>
            <a:sysClr val="window" lastClr="FFFFFF">
              <a:lumMod val="85000"/>
            </a:sysClr>
          </a:solidFill>
          <a:ln>
            <a:noFill/>
          </a:ln>
          <a:effectLst/>
          <a:scene3d>
            <a:camera prst="orthographicFront"/>
            <a:lightRig rig="flat" dir="t"/>
          </a:scene3d>
          <a:sp3d prstMaterial="dkEdge"/>
        </p:spPr>
        <p:txBody>
          <a:bodyPr spcFirstLastPara="0" vert="horz" wrap="square" lIns="8255" tIns="8255" rIns="8255" bIns="8255" numCol="1" spcCol="1270" anchor="ctr"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SERVICES CF Local</a:t>
            </a:r>
            <a:endParaRPr kumimoji="0" lang="en-US"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20" name="Straight Connector 19">
            <a:extLst>
              <a:ext uri="{FF2B5EF4-FFF2-40B4-BE49-F238E27FC236}">
                <a16:creationId xmlns:a16="http://schemas.microsoft.com/office/drawing/2014/main" id="{FDC7077D-F551-46D4-B458-7A0DED10B7BA}"/>
              </a:ext>
            </a:extLst>
          </p:cNvPr>
          <p:cNvCxnSpPr>
            <a:cxnSpLocks/>
            <a:stCxn id="24" idx="0"/>
          </p:cNvCxnSpPr>
          <p:nvPr/>
        </p:nvCxnSpPr>
        <p:spPr>
          <a:xfrm>
            <a:off x="4900853" y="3949214"/>
            <a:ext cx="34964" cy="2557459"/>
          </a:xfrm>
          <a:prstGeom prst="line">
            <a:avLst/>
          </a:prstGeom>
          <a:noFill/>
          <a:ln w="6350" cap="flat" cmpd="sng" algn="ctr">
            <a:solidFill>
              <a:srgbClr val="A5A5A5">
                <a:lumMod val="60000"/>
                <a:lumOff val="40000"/>
              </a:srgbClr>
            </a:solidFill>
            <a:prstDash val="solid"/>
            <a:miter lim="800000"/>
          </a:ln>
          <a:effectLst/>
        </p:spPr>
      </p:cxnSp>
      <p:sp>
        <p:nvSpPr>
          <p:cNvPr id="21" name="Rectangle 20" descr="Hierarchy Level 2 Item 4">
            <a:extLst>
              <a:ext uri="{FF2B5EF4-FFF2-40B4-BE49-F238E27FC236}">
                <a16:creationId xmlns:a16="http://schemas.microsoft.com/office/drawing/2014/main" id="{6CC65D6C-DD16-4338-8CA6-BFA0B65035D7}"/>
              </a:ext>
            </a:extLst>
          </p:cNvPr>
          <p:cNvSpPr/>
          <p:nvPr/>
        </p:nvSpPr>
        <p:spPr>
          <a:xfrm>
            <a:off x="3932956" y="667608"/>
            <a:ext cx="1935791" cy="1435355"/>
          </a:xfrm>
          <a:prstGeom prst="rect">
            <a:avLst/>
          </a:prstGeom>
          <a:solidFill>
            <a:sysClr val="window" lastClr="FFFFFF">
              <a:lumMod val="95000"/>
            </a:sysClr>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a:ln>
                  <a:noFill/>
                </a:ln>
                <a:solidFill>
                  <a:srgbClr val="FF0000"/>
                </a:solidFill>
                <a:effectLst/>
                <a:uLnTx/>
                <a:uFillTx/>
                <a:latin typeface="Calibri" panose="020F0502020204030204"/>
                <a:ea typeface="+mn-ea"/>
                <a:cs typeface="+mn-cs"/>
              </a:rPr>
              <a:t>Professional Services</a:t>
            </a:r>
            <a:r>
              <a:rPr kumimoji="0" lang="en-US" sz="1600" b="1" i="0" u="none" strike="noStrike" kern="0" cap="none" spc="0" normalizeH="0" noProof="0" dirty="0">
                <a:ln>
                  <a:noFill/>
                </a:ln>
                <a:solidFill>
                  <a:srgbClr val="FF0000"/>
                </a:solidFill>
                <a:effectLst/>
                <a:uLnTx/>
                <a:uFillTx/>
                <a:latin typeface="Calibri" panose="020F0502020204030204"/>
                <a:ea typeface="+mn-ea"/>
                <a:cs typeface="+mn-cs"/>
              </a:rPr>
              <a:t> Agreement (PSA)</a:t>
            </a:r>
            <a:endParaRPr kumimoji="0" lang="en-US" sz="1600" b="1" i="0" u="none" strike="noStrike" kern="0" cap="none" spc="0" normalizeH="0" baseline="0" noProof="0" dirty="0">
              <a:ln>
                <a:noFill/>
              </a:ln>
              <a:solidFill>
                <a:srgbClr val="FF0000"/>
              </a:solidFill>
              <a:effectLst/>
              <a:uLnTx/>
              <a:uFillTx/>
              <a:latin typeface="Calibri" panose="020F0502020204030204"/>
              <a:ea typeface="+mn-ea"/>
              <a:cs typeface="+mn-cs"/>
            </a:endParaRP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EX: IT Consultant Services (3 months or longer) </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1" u="none" strike="noStrike" kern="0" cap="none" spc="0" normalizeH="0" baseline="0" noProof="0" dirty="0">
                <a:ln>
                  <a:noFill/>
                </a:ln>
                <a:solidFill>
                  <a:srgbClr val="FF0000"/>
                </a:solidFill>
                <a:effectLst/>
                <a:uLnTx/>
                <a:uFillTx/>
                <a:latin typeface="Calibri" panose="020F0502020204030204"/>
                <a:ea typeface="+mn-ea"/>
                <a:cs typeface="+mn-cs"/>
              </a:rPr>
              <a:t>More than $15,000.00</a:t>
            </a:r>
          </a:p>
          <a:p>
            <a:pPr marL="0" marR="0" lvl="0" indent="0" algn="ctr" defTabSz="577850" eaLnBrk="1" fontAlgn="auto" latinLnBrk="0" hangingPunct="1">
              <a:lnSpc>
                <a:spcPct val="90000"/>
              </a:lnSpc>
              <a:spcBef>
                <a:spcPct val="0"/>
              </a:spcBef>
              <a:spcAft>
                <a:spcPct val="35000"/>
              </a:spcAft>
              <a:buClrTx/>
              <a:buSzTx/>
              <a:buFontTx/>
              <a:buNone/>
              <a:tabLst/>
              <a:defRPr/>
            </a:pPr>
            <a:endPar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0" u="sng" strike="noStrike" kern="0" cap="none" spc="0" normalizeH="0" baseline="0" noProof="0" dirty="0">
                <a:ln>
                  <a:noFill/>
                </a:ln>
                <a:solidFill>
                  <a:prstClr val="white"/>
                </a:solidFill>
                <a:effectLst/>
                <a:uLnTx/>
                <a:uFillTx/>
                <a:latin typeface="Calibri" panose="020F0502020204030204"/>
                <a:ea typeface="+mn-ea"/>
                <a:cs typeface="+mn-cs"/>
              </a:rPr>
              <a:t>UNDER</a:t>
            </a:r>
            <a:r>
              <a:rPr kumimoji="0" lang="en-US" sz="1300" b="1" i="0" u="none" strike="noStrike" kern="0" cap="none" spc="0" normalizeH="0" baseline="0" noProof="0" dirty="0">
                <a:ln>
                  <a:noFill/>
                </a:ln>
                <a:solidFill>
                  <a:prstClr val="white"/>
                </a:solidFill>
                <a:effectLst/>
                <a:uLnTx/>
                <a:uFillTx/>
                <a:latin typeface="Calibri" panose="020F0502020204030204"/>
                <a:ea typeface="+mn-ea"/>
                <a:cs typeface="+mn-cs"/>
              </a:rPr>
              <a:t> $15,000.00</a:t>
            </a:r>
            <a:endParaRPr kumimoji="0" lang="en-US" sz="12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2" name="Rectangle 21" descr="Hierarchy Level 3 Item 4">
            <a:extLst>
              <a:ext uri="{FF2B5EF4-FFF2-40B4-BE49-F238E27FC236}">
                <a16:creationId xmlns:a16="http://schemas.microsoft.com/office/drawing/2014/main" id="{0FA8CCAE-6C83-4256-B2BA-18AE94FC1DE0}"/>
              </a:ext>
            </a:extLst>
          </p:cNvPr>
          <p:cNvSpPr/>
          <p:nvPr/>
        </p:nvSpPr>
        <p:spPr>
          <a:xfrm>
            <a:off x="3483821" y="2149856"/>
            <a:ext cx="2925166" cy="943307"/>
          </a:xfrm>
          <a:prstGeom prst="rect">
            <a:avLst/>
          </a:prstGeom>
          <a:solidFill>
            <a:srgbClr val="FFC000"/>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alibri" panose="020F0502020204030204"/>
                <a:ea typeface="+mn-ea"/>
                <a:cs typeface="+mn-cs"/>
              </a:rPr>
              <a:t>Complete</a:t>
            </a: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Request for Services </a:t>
            </a:r>
            <a:endParaRPr kumimoji="0" lang="en-US" sz="16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(RFS)</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1" u="none" strike="noStrike" kern="0" cap="none" spc="0" normalizeH="0" baseline="0" noProof="0" dirty="0">
                <a:ln>
                  <a:noFill/>
                </a:ln>
                <a:solidFill>
                  <a:prstClr val="white"/>
                </a:solidFill>
                <a:effectLst/>
                <a:uLnTx/>
                <a:uFillTx/>
                <a:latin typeface="Calibri" panose="020F0502020204030204"/>
                <a:ea typeface="+mn-ea"/>
                <a:cs typeface="+mn-cs"/>
              </a:rPr>
              <a:t>To be completed by COM Employee</a:t>
            </a:r>
          </a:p>
        </p:txBody>
      </p:sp>
      <p:sp>
        <p:nvSpPr>
          <p:cNvPr id="23" name="Rectangle 22" descr="Hierarchy Level 3 Item 1">
            <a:extLst>
              <a:ext uri="{FF2B5EF4-FFF2-40B4-BE49-F238E27FC236}">
                <a16:creationId xmlns:a16="http://schemas.microsoft.com/office/drawing/2014/main" id="{867AA77E-0A55-4B35-88B0-CA6BCADED542}"/>
              </a:ext>
            </a:extLst>
          </p:cNvPr>
          <p:cNvSpPr/>
          <p:nvPr/>
        </p:nvSpPr>
        <p:spPr>
          <a:xfrm>
            <a:off x="3758883" y="3162212"/>
            <a:ext cx="2283938" cy="407178"/>
          </a:xfrm>
          <a:prstGeom prst="rect">
            <a:avLst/>
          </a:prstGeom>
          <a:solidFill>
            <a:sysClr val="window" lastClr="FFFFFF">
              <a:lumMod val="95000"/>
            </a:sysClr>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0" u="none" strike="noStrike" kern="0" cap="none" spc="0" normalizeH="0" baseline="0" noProof="0" dirty="0">
                <a:ln>
                  <a:noFill/>
                </a:ln>
                <a:solidFill>
                  <a:prstClr val="black"/>
                </a:solidFill>
                <a:effectLst/>
                <a:uLnTx/>
                <a:uFillTx/>
                <a:latin typeface="Calibri" panose="020F0502020204030204"/>
                <a:ea typeface="+mn-ea"/>
                <a:cs typeface="+mn-cs"/>
              </a:rPr>
              <a:t>Route for Approvals</a:t>
            </a:r>
            <a:endPar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4" name="Rectangle 23" descr="Hierarchy Level 3 Item 4">
            <a:extLst>
              <a:ext uri="{FF2B5EF4-FFF2-40B4-BE49-F238E27FC236}">
                <a16:creationId xmlns:a16="http://schemas.microsoft.com/office/drawing/2014/main" id="{77EB44B2-51CB-4F33-A961-1D02A9A356B5}"/>
              </a:ext>
            </a:extLst>
          </p:cNvPr>
          <p:cNvSpPr/>
          <p:nvPr/>
        </p:nvSpPr>
        <p:spPr>
          <a:xfrm>
            <a:off x="2612180" y="3949214"/>
            <a:ext cx="4577345" cy="1039211"/>
          </a:xfrm>
          <a:prstGeom prst="rect">
            <a:avLst/>
          </a:prstGeom>
          <a:solidFill>
            <a:srgbClr val="0070C0"/>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white"/>
                </a:solidFill>
                <a:effectLst/>
                <a:uLnTx/>
                <a:uFillTx/>
                <a:latin typeface="Calibri" panose="020F0502020204030204"/>
                <a:ea typeface="+mn-ea"/>
                <a:cs typeface="+mn-cs"/>
              </a:rPr>
              <a:t>*After RFS is completed &amp; all approvals have been obtained*</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600" b="0" i="0" u="none" strike="noStrike" kern="0" cap="none" spc="0" normalizeH="0" baseline="0" noProof="0" dirty="0">
                <a:ln>
                  <a:noFill/>
                </a:ln>
                <a:solidFill>
                  <a:prstClr val="black"/>
                </a:solidFill>
                <a:effectLst/>
                <a:uLnTx/>
                <a:uFillTx/>
                <a:latin typeface="Calibri" panose="020F0502020204030204"/>
                <a:ea typeface="+mn-ea"/>
                <a:cs typeface="+mn-cs"/>
              </a:rPr>
              <a:t>Complete</a:t>
            </a:r>
            <a:r>
              <a:rPr kumimoji="0" lang="en-US" sz="1600" b="0" i="0" u="none" strike="noStrike" kern="0" cap="none" spc="0" normalizeH="0" baseline="0" noProof="0" dirty="0">
                <a:ln>
                  <a:noFill/>
                </a:ln>
                <a:solidFill>
                  <a:srgbClr val="FF0000"/>
                </a:solidFill>
                <a:effectLst/>
                <a:uLnTx/>
                <a:uFillTx/>
                <a:latin typeface="Calibri" panose="020F0502020204030204"/>
                <a:ea typeface="+mn-ea"/>
                <a:cs typeface="+mn-cs"/>
              </a:rPr>
              <a:t> </a:t>
            </a:r>
            <a:r>
              <a:rPr lang="en-US" sz="1600" b="1" kern="0" dirty="0">
                <a:solidFill>
                  <a:prstClr val="black"/>
                </a:solidFill>
                <a:latin typeface="Calibri" panose="020F0502020204030204"/>
              </a:rPr>
              <a:t>Professional</a:t>
            </a:r>
            <a:r>
              <a:rPr kumimoji="0" lang="en-US" sz="1600" b="1" i="0" u="none" strike="noStrike" kern="0" cap="none" spc="0" normalizeH="0" baseline="0" noProof="0" dirty="0">
                <a:ln>
                  <a:noFill/>
                </a:ln>
                <a:solidFill>
                  <a:prstClr val="black"/>
                </a:solidFill>
                <a:effectLst/>
                <a:uLnTx/>
                <a:uFillTx/>
                <a:latin typeface="Calibri" panose="020F0502020204030204"/>
                <a:ea typeface="+mn-ea"/>
                <a:cs typeface="+mn-cs"/>
              </a:rPr>
              <a:t> Services Agreement </a:t>
            </a:r>
            <a:r>
              <a:rPr kumimoji="0" lang="en-US" sz="1600" b="0" i="0" u="none" strike="noStrike" kern="0" cap="none" spc="0" normalizeH="0" baseline="0" noProof="0" dirty="0">
                <a:ln>
                  <a:noFill/>
                </a:ln>
                <a:solidFill>
                  <a:prstClr val="black"/>
                </a:solidFill>
                <a:effectLst/>
                <a:uLnTx/>
                <a:uFillTx/>
                <a:latin typeface="Calibri" panose="020F0502020204030204"/>
                <a:ea typeface="+mn-ea"/>
                <a:cs typeface="+mn-cs"/>
              </a:rPr>
              <a:t>Form</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1" u="none" strike="noStrike" kern="0" cap="none" spc="0" normalizeH="0" baseline="0" noProof="0" dirty="0">
                <a:ln>
                  <a:noFill/>
                </a:ln>
                <a:solidFill>
                  <a:prstClr val="white"/>
                </a:solidFill>
                <a:effectLst/>
                <a:uLnTx/>
                <a:uFillTx/>
                <a:latin typeface="Calibri" panose="020F0502020204030204"/>
                <a:ea typeface="+mn-ea"/>
                <a:cs typeface="+mn-cs"/>
              </a:rPr>
              <a:t>To be completed by COM Employee &amp; Vendor</a:t>
            </a:r>
          </a:p>
        </p:txBody>
      </p:sp>
      <p:sp>
        <p:nvSpPr>
          <p:cNvPr id="25" name="Rectangle 24" descr="Hierarchy Level 3 Item 1">
            <a:extLst>
              <a:ext uri="{FF2B5EF4-FFF2-40B4-BE49-F238E27FC236}">
                <a16:creationId xmlns:a16="http://schemas.microsoft.com/office/drawing/2014/main" id="{32FAA4C8-6DFD-432F-9A11-62BB5774DC4B}"/>
              </a:ext>
            </a:extLst>
          </p:cNvPr>
          <p:cNvSpPr/>
          <p:nvPr/>
        </p:nvSpPr>
        <p:spPr>
          <a:xfrm>
            <a:off x="1474945" y="5013991"/>
            <a:ext cx="2283938" cy="1631758"/>
          </a:xfrm>
          <a:prstGeom prst="rect">
            <a:avLst/>
          </a:prstGeom>
          <a:solidFill>
            <a:sysClr val="window" lastClr="FFFFFF">
              <a:lumMod val="95000"/>
            </a:sysClr>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0" u="none" strike="noStrike" kern="0" cap="none" spc="0" normalizeH="0" baseline="0" noProof="0" dirty="0">
                <a:ln>
                  <a:noFill/>
                </a:ln>
                <a:solidFill>
                  <a:prstClr val="black"/>
                </a:solidFill>
                <a:effectLst/>
                <a:uLnTx/>
                <a:uFillTx/>
                <a:latin typeface="Calibri" panose="020F0502020204030204"/>
                <a:ea typeface="+mn-ea"/>
                <a:cs typeface="+mn-cs"/>
              </a:rPr>
              <a:t>A. Is vendor in Datatel</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0" u="none" strike="noStrike" kern="0" cap="none" spc="0" normalizeH="0" baseline="0" noProof="0" dirty="0">
                <a:ln>
                  <a:noFill/>
                </a:ln>
                <a:solidFill>
                  <a:prstClr val="black"/>
                </a:solidFill>
                <a:effectLst/>
                <a:uLnTx/>
                <a:uFillTx/>
                <a:latin typeface="Calibri" panose="020F0502020204030204"/>
                <a:ea typeface="+mn-ea"/>
                <a:cs typeface="+mn-cs"/>
              </a:rPr>
              <a:t> or New Vendor?</a:t>
            </a:r>
          </a:p>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See Vendor Records Flow Chart</a:t>
            </a:r>
          </a:p>
        </p:txBody>
      </p:sp>
      <p:sp>
        <p:nvSpPr>
          <p:cNvPr id="26" name="Rectangle 25" descr="Hierarchy Level 3 Item 1">
            <a:extLst>
              <a:ext uri="{FF2B5EF4-FFF2-40B4-BE49-F238E27FC236}">
                <a16:creationId xmlns:a16="http://schemas.microsoft.com/office/drawing/2014/main" id="{B294E284-09A3-4517-9A7B-C4DB222ADE94}"/>
              </a:ext>
            </a:extLst>
          </p:cNvPr>
          <p:cNvSpPr/>
          <p:nvPr/>
        </p:nvSpPr>
        <p:spPr>
          <a:xfrm>
            <a:off x="6284510" y="5004426"/>
            <a:ext cx="2172676" cy="1647231"/>
          </a:xfrm>
          <a:prstGeom prst="rect">
            <a:avLst/>
          </a:prstGeom>
          <a:solidFill>
            <a:sysClr val="window" lastClr="FFFFFF">
              <a:lumMod val="95000"/>
            </a:sysClr>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0" u="none" strike="noStrike" kern="0" cap="none" spc="0" normalizeH="0" baseline="0" noProof="0" dirty="0">
                <a:ln>
                  <a:noFill/>
                </a:ln>
                <a:solidFill>
                  <a:prstClr val="black"/>
                </a:solidFill>
                <a:effectLst/>
                <a:uLnTx/>
                <a:uFillTx/>
                <a:latin typeface="Calibri" panose="020F0502020204030204"/>
                <a:ea typeface="+mn-ea"/>
                <a:cs typeface="+mn-cs"/>
              </a:rPr>
              <a:t>C. Payment: </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Enter requisition for Blanket PO</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Obtain Approvals </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Purchasing </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Or submit Direct Pay to A/P</a:t>
            </a:r>
          </a:p>
        </p:txBody>
      </p:sp>
      <p:sp>
        <p:nvSpPr>
          <p:cNvPr id="27" name="Rectangle 26">
            <a:extLst>
              <a:ext uri="{FF2B5EF4-FFF2-40B4-BE49-F238E27FC236}">
                <a16:creationId xmlns:a16="http://schemas.microsoft.com/office/drawing/2014/main" id="{19F99709-0EB1-4BFF-930E-EE4DA77125C0}"/>
              </a:ext>
            </a:extLst>
          </p:cNvPr>
          <p:cNvSpPr/>
          <p:nvPr/>
        </p:nvSpPr>
        <p:spPr>
          <a:xfrm>
            <a:off x="1336696" y="601532"/>
            <a:ext cx="7198242" cy="3096648"/>
          </a:xfrm>
          <a:prstGeom prst="rect">
            <a:avLst/>
          </a:prstGeom>
          <a:noFill/>
          <a:ln w="28575"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B144580-C5D1-413B-8A78-C788021218C1}"/>
              </a:ext>
            </a:extLst>
          </p:cNvPr>
          <p:cNvSpPr/>
          <p:nvPr/>
        </p:nvSpPr>
        <p:spPr>
          <a:xfrm>
            <a:off x="1347283" y="3810138"/>
            <a:ext cx="7198242" cy="2917392"/>
          </a:xfrm>
          <a:prstGeom prst="rect">
            <a:avLst/>
          </a:prstGeom>
          <a:noFill/>
          <a:ln w="28575" cap="flat" cmpd="sng" algn="ctr">
            <a:solidFill>
              <a:sysClr val="windowText" lastClr="000000">
                <a:lumMod val="65000"/>
                <a:lumOff val="35000"/>
              </a:sys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98682CA1-953A-4309-B1B9-EA7E2529E150}"/>
              </a:ext>
            </a:extLst>
          </p:cNvPr>
          <p:cNvSpPr txBox="1"/>
          <p:nvPr/>
        </p:nvSpPr>
        <p:spPr>
          <a:xfrm>
            <a:off x="1347283" y="601263"/>
            <a:ext cx="1177645"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STEP 1</a:t>
            </a:r>
          </a:p>
        </p:txBody>
      </p:sp>
      <p:sp>
        <p:nvSpPr>
          <p:cNvPr id="30" name="Rectangle 29">
            <a:extLst>
              <a:ext uri="{FF2B5EF4-FFF2-40B4-BE49-F238E27FC236}">
                <a16:creationId xmlns:a16="http://schemas.microsoft.com/office/drawing/2014/main" id="{5CC9D4B6-D8EA-40E4-A882-993DC250CB6E}"/>
              </a:ext>
            </a:extLst>
          </p:cNvPr>
          <p:cNvSpPr/>
          <p:nvPr/>
        </p:nvSpPr>
        <p:spPr>
          <a:xfrm>
            <a:off x="1347283" y="3810138"/>
            <a:ext cx="80182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STEP 2</a:t>
            </a:r>
          </a:p>
        </p:txBody>
      </p:sp>
      <p:sp>
        <p:nvSpPr>
          <p:cNvPr id="31" name="Rectangle 30" descr="Hierarchy Level 3 Item 1">
            <a:extLst>
              <a:ext uri="{FF2B5EF4-FFF2-40B4-BE49-F238E27FC236}">
                <a16:creationId xmlns:a16="http://schemas.microsoft.com/office/drawing/2014/main" id="{5CAE3E18-296F-4FB8-8292-8F5FFBC79375}"/>
              </a:ext>
            </a:extLst>
          </p:cNvPr>
          <p:cNvSpPr/>
          <p:nvPr/>
        </p:nvSpPr>
        <p:spPr>
          <a:xfrm>
            <a:off x="3884575" y="5004515"/>
            <a:ext cx="2283938" cy="1641234"/>
          </a:xfrm>
          <a:prstGeom prst="rect">
            <a:avLst/>
          </a:prstGeom>
          <a:solidFill>
            <a:sysClr val="window" lastClr="FFFFFF">
              <a:lumMod val="95000"/>
            </a:sysClr>
          </a:solidFill>
          <a:ln>
            <a:noFill/>
          </a:ln>
          <a:effectLst/>
          <a:scene3d>
            <a:camera prst="orthographicFront"/>
            <a:lightRig rig="flat" dir="t"/>
          </a:scene3d>
          <a:sp3d prstMaterial="dkEdge"/>
        </p:spPr>
        <p:txBody>
          <a:bodyPr spcFirstLastPara="0" vert="horz" wrap="square" lIns="72000" tIns="108000" rIns="72000" bIns="0" numCol="1" spcCol="1270" anchor="t" anchorCtr="0">
            <a:noAutofit/>
          </a:bodyPr>
          <a:lstStyle/>
          <a:p>
            <a:pPr marL="0" marR="0" lvl="0" indent="0" algn="ctr" defTabSz="577850" eaLnBrk="1" fontAlgn="auto" latinLnBrk="0" hangingPunct="1">
              <a:lnSpc>
                <a:spcPct val="90000"/>
              </a:lnSpc>
              <a:spcBef>
                <a:spcPct val="0"/>
              </a:spcBef>
              <a:spcAft>
                <a:spcPct val="35000"/>
              </a:spcAft>
              <a:buClrTx/>
              <a:buSzTx/>
              <a:buFontTx/>
              <a:buNone/>
              <a:tabLst/>
              <a:defRPr/>
            </a:pPr>
            <a:r>
              <a:rPr kumimoji="0" lang="en-US" sz="1300" b="1" i="0" u="none" strike="noStrike" kern="0" cap="none" spc="0" normalizeH="0" baseline="0" noProof="0" dirty="0">
                <a:ln>
                  <a:noFill/>
                </a:ln>
                <a:solidFill>
                  <a:prstClr val="black"/>
                </a:solidFill>
                <a:effectLst/>
                <a:uLnTx/>
                <a:uFillTx/>
                <a:latin typeface="Calibri" panose="020F0502020204030204"/>
                <a:ea typeface="+mn-ea"/>
                <a:cs typeface="+mn-cs"/>
              </a:rPr>
              <a:t>B. Submit the following to Purchasing: </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RFS Form</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lang="en-US" sz="1300" kern="0" dirty="0">
                <a:solidFill>
                  <a:prstClr val="black"/>
                </a:solidFill>
                <a:latin typeface="Calibri" panose="020F0502020204030204"/>
              </a:rPr>
              <a:t>P</a:t>
            </a: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SA Form</a:t>
            </a:r>
          </a:p>
          <a:p>
            <a:pPr marL="285750" marR="0" lvl="0" indent="-285750"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r>
              <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rPr>
              <a:t>New Vendor Request form, W-9, and CIQ </a:t>
            </a:r>
            <a:r>
              <a:rPr kumimoji="0" lang="en-US" sz="1300" b="0" i="1" u="none" strike="noStrike" kern="0" cap="none" spc="0" normalizeH="0" baseline="0" noProof="0" dirty="0">
                <a:ln>
                  <a:noFill/>
                </a:ln>
                <a:solidFill>
                  <a:prstClr val="black"/>
                </a:solidFill>
                <a:effectLst/>
                <a:uLnTx/>
                <a:uFillTx/>
                <a:latin typeface="Calibri" panose="020F0502020204030204"/>
                <a:ea typeface="+mn-ea"/>
                <a:cs typeface="+mn-cs"/>
              </a:rPr>
              <a:t>if applicable </a:t>
            </a:r>
          </a:p>
          <a:p>
            <a:pPr marL="285750" marR="0" lvl="0" indent="-285750" algn="ctr" defTabSz="577850" eaLnBrk="1" fontAlgn="auto" latinLnBrk="0" hangingPunct="1">
              <a:lnSpc>
                <a:spcPct val="90000"/>
              </a:lnSpc>
              <a:spcBef>
                <a:spcPct val="0"/>
              </a:spcBef>
              <a:spcAft>
                <a:spcPct val="35000"/>
              </a:spcAft>
              <a:buClrTx/>
              <a:buSzTx/>
              <a:buFont typeface="Arial" panose="020B0604020202020204" pitchFamily="34" charset="0"/>
              <a:buChar char="•"/>
              <a:tabLst/>
              <a:defRPr/>
            </a:pPr>
            <a:endParaRPr kumimoji="0" lang="en-US" sz="13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2218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Purchasing Methods</a:t>
            </a:r>
            <a:br>
              <a:rPr lang="en-US" dirty="0"/>
            </a:b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13</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544944" y="1132043"/>
            <a:ext cx="8141855" cy="4464299"/>
          </a:xfrm>
          <a:prstGeom prst="rect">
            <a:avLst/>
          </a:prstGeom>
          <a:noFill/>
        </p:spPr>
        <p:txBody>
          <a:bodyPr wrap="square" rtlCol="0">
            <a:spAutoFit/>
          </a:bodyPr>
          <a:lstStyle/>
          <a:p>
            <a:pPr marL="0" lvl="2" algn="ctr" defTabSz="914400">
              <a:lnSpc>
                <a:spcPct val="90000"/>
              </a:lnSpc>
              <a:spcBef>
                <a:spcPts val="500"/>
              </a:spcBef>
            </a:pPr>
            <a:r>
              <a:rPr lang="en-US" sz="2400" b="1" u="sng" dirty="0">
                <a:latin typeface="Century Gothic" panose="020B0502020202020204"/>
              </a:rPr>
              <a:t>1</a:t>
            </a:r>
            <a:r>
              <a:rPr lang="en-US" sz="2400" b="1" u="sng" baseline="30000" dirty="0">
                <a:latin typeface="Century Gothic" panose="020B0502020202020204"/>
              </a:rPr>
              <a:t>ST  </a:t>
            </a:r>
            <a:r>
              <a:rPr lang="en-US" sz="2400" b="1" u="sng" dirty="0">
                <a:latin typeface="Century Gothic" panose="020B0502020202020204"/>
              </a:rPr>
              <a:t> THINGS 1</a:t>
            </a:r>
            <a:r>
              <a:rPr lang="en-US" sz="2400" b="1" u="sng" baseline="30000" dirty="0">
                <a:latin typeface="Century Gothic" panose="020B0502020202020204"/>
              </a:rPr>
              <a:t>st</a:t>
            </a:r>
          </a:p>
          <a:p>
            <a:pPr marL="0" lvl="2" algn="ctr" defTabSz="914400">
              <a:lnSpc>
                <a:spcPct val="90000"/>
              </a:lnSpc>
              <a:spcBef>
                <a:spcPts val="500"/>
              </a:spcBef>
            </a:pPr>
            <a:r>
              <a:rPr lang="en-US" sz="1900" b="1" dirty="0">
                <a:latin typeface="Century Gothic" panose="020B0502020202020204"/>
              </a:rPr>
              <a:t>Know Your Budget </a:t>
            </a:r>
          </a:p>
          <a:p>
            <a:pPr marL="0" lvl="2" algn="ctr" defTabSz="914400">
              <a:lnSpc>
                <a:spcPct val="90000"/>
              </a:lnSpc>
              <a:spcBef>
                <a:spcPts val="500"/>
              </a:spcBef>
            </a:pPr>
            <a:endParaRPr lang="en-US" sz="1900" b="1" dirty="0">
              <a:latin typeface="Century Gothic" panose="020B0502020202020204"/>
            </a:endParaRPr>
          </a:p>
          <a:p>
            <a:pPr marL="457200" lvl="2" indent="-457200" defTabSz="914400">
              <a:lnSpc>
                <a:spcPct val="90000"/>
              </a:lnSpc>
              <a:spcBef>
                <a:spcPts val="500"/>
              </a:spcBef>
              <a:buFont typeface="+mj-lt"/>
              <a:buAutoNum type="alphaUcPeriod"/>
            </a:pPr>
            <a:r>
              <a:rPr lang="en-US" sz="1600" b="1" dirty="0">
                <a:solidFill>
                  <a:prstClr val="black"/>
                </a:solidFill>
                <a:latin typeface="Century Gothic" panose="020B0502020202020204"/>
              </a:rPr>
              <a:t>Requisition to a Purchase Order (P.O.)</a:t>
            </a:r>
          </a:p>
          <a:p>
            <a:pPr marL="457200" lvl="3" defTabSz="914400">
              <a:lnSpc>
                <a:spcPct val="90000"/>
              </a:lnSpc>
              <a:spcBef>
                <a:spcPts val="500"/>
              </a:spcBef>
            </a:pPr>
            <a:r>
              <a:rPr lang="en-US" sz="1600" b="1" dirty="0">
                <a:solidFill>
                  <a:prstClr val="black"/>
                </a:solidFill>
                <a:latin typeface="Century Gothic" panose="020B0502020202020204"/>
              </a:rPr>
              <a:t>Per quote(s):</a:t>
            </a:r>
            <a:r>
              <a:rPr lang="en-US" sz="1600" dirty="0">
                <a:solidFill>
                  <a:prstClr val="black"/>
                </a:solidFill>
                <a:latin typeface="Century Gothic" panose="020B0502020202020204"/>
              </a:rPr>
              <a:t>  Proposal documentation is required to support the Requisition per dollar thresholds in CF Local. Back-up to be submitted to Requisitons@com.edu</a:t>
            </a:r>
          </a:p>
          <a:p>
            <a:pPr marL="457200" lvl="2" indent="-457200" defTabSz="914400">
              <a:lnSpc>
                <a:spcPct val="90000"/>
              </a:lnSpc>
              <a:spcBef>
                <a:spcPts val="500"/>
              </a:spcBef>
              <a:buFont typeface="+mj-lt"/>
              <a:buAutoNum type="alphaUcPeriod"/>
            </a:pPr>
            <a:r>
              <a:rPr lang="en-US" sz="1600" b="1" dirty="0">
                <a:solidFill>
                  <a:prstClr val="black"/>
                </a:solidFill>
                <a:latin typeface="Century Gothic" panose="020B0502020202020204"/>
              </a:rPr>
              <a:t>Direct Pay:</a:t>
            </a:r>
            <a:r>
              <a:rPr lang="en-US" sz="1600" dirty="0">
                <a:solidFill>
                  <a:prstClr val="black"/>
                </a:solidFill>
                <a:latin typeface="Century Gothic" panose="020B0502020202020204"/>
              </a:rPr>
              <a:t>  Food service contracts (College Caterer), Memberships , Professional licensing of employees , Preview materials, Subscriptions &amp; Professional services (attorneys, architects, accountants)</a:t>
            </a:r>
          </a:p>
          <a:p>
            <a:pPr marL="457200" lvl="2" indent="-457200" defTabSz="914400">
              <a:lnSpc>
                <a:spcPct val="90000"/>
              </a:lnSpc>
              <a:spcBef>
                <a:spcPts val="500"/>
              </a:spcBef>
              <a:buFont typeface="+mj-lt"/>
              <a:buAutoNum type="alphaUcPeriod"/>
            </a:pPr>
            <a:r>
              <a:rPr lang="en-US" sz="1600" b="1" dirty="0">
                <a:solidFill>
                  <a:prstClr val="black"/>
                </a:solidFill>
                <a:latin typeface="Century Gothic" panose="020B0502020202020204"/>
              </a:rPr>
              <a:t>P-CARD:</a:t>
            </a:r>
            <a:r>
              <a:rPr lang="en-US" sz="1600" dirty="0">
                <a:solidFill>
                  <a:prstClr val="black"/>
                </a:solidFill>
                <a:latin typeface="Century Gothic" panose="020B0502020202020204"/>
              </a:rPr>
              <a:t>  For non-restricted goods or services as outlined in the P-Card polices and procedures.</a:t>
            </a:r>
          </a:p>
          <a:p>
            <a:pPr marL="176213" lvl="2" indent="-176213" defTabSz="914400">
              <a:lnSpc>
                <a:spcPct val="90000"/>
              </a:lnSpc>
              <a:spcBef>
                <a:spcPts val="500"/>
              </a:spcBef>
              <a:buFont typeface="Arial" panose="020B0604020202020204" pitchFamily="34" charset="0"/>
              <a:buChar char="•"/>
            </a:pPr>
            <a:endParaRPr lang="en-US" sz="1400" dirty="0">
              <a:solidFill>
                <a:prstClr val="black"/>
              </a:solidFill>
              <a:latin typeface="Century Gothic" panose="020B0502020202020204"/>
            </a:endParaRPr>
          </a:p>
          <a:p>
            <a:pPr marL="0" lvl="2" defTabSz="914400">
              <a:lnSpc>
                <a:spcPct val="90000"/>
              </a:lnSpc>
              <a:spcBef>
                <a:spcPts val="500"/>
              </a:spcBef>
            </a:pPr>
            <a:r>
              <a:rPr lang="en-US" i="1" dirty="0">
                <a:solidFill>
                  <a:srgbClr val="FF0000"/>
                </a:solidFill>
                <a:latin typeface="Century Gothic" panose="020B0502020202020204"/>
              </a:rPr>
              <a:t>Supporting documentation and budget manager approval is ALWAYS required for ALL purchases and payment methods.  </a:t>
            </a:r>
          </a:p>
          <a:p>
            <a:pPr marL="0" lvl="2" algn="ctr" defTabSz="914400">
              <a:lnSpc>
                <a:spcPct val="90000"/>
              </a:lnSpc>
              <a:spcBef>
                <a:spcPts val="500"/>
              </a:spcBef>
            </a:pPr>
            <a:r>
              <a:rPr lang="en-US" i="1" dirty="0">
                <a:solidFill>
                  <a:srgbClr val="FF0000"/>
                </a:solidFill>
                <a:latin typeface="Century Gothic" panose="020B0502020202020204"/>
              </a:rPr>
              <a:t>Documentation should always professional and legible.</a:t>
            </a:r>
          </a:p>
        </p:txBody>
      </p:sp>
    </p:spTree>
    <p:extLst>
      <p:ext uri="{BB962C8B-B14F-4D97-AF65-F5344CB8AC3E}">
        <p14:creationId xmlns:p14="http://schemas.microsoft.com/office/powerpoint/2010/main" val="390229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Purchasing Methods</a:t>
            </a:r>
            <a:br>
              <a:rPr lang="en-US" dirty="0"/>
            </a:br>
            <a:r>
              <a:rPr lang="en-US" dirty="0"/>
              <a:t>Purchase Orders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14</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539176" y="1349347"/>
            <a:ext cx="7701169" cy="4616648"/>
          </a:xfrm>
          <a:prstGeom prst="rect">
            <a:avLst/>
          </a:prstGeom>
          <a:noFill/>
        </p:spPr>
        <p:txBody>
          <a:bodyPr wrap="square" rtlCol="0">
            <a:spAutoFit/>
          </a:bodyPr>
          <a:lstStyle/>
          <a:p>
            <a:pPr marL="457200" lvl="2" indent="-457200" defTabSz="914400">
              <a:lnSpc>
                <a:spcPct val="90000"/>
              </a:lnSpc>
              <a:spcBef>
                <a:spcPts val="500"/>
              </a:spcBef>
              <a:buFont typeface="+mj-lt"/>
              <a:buAutoNum type="alphaUcPeriod"/>
            </a:pPr>
            <a:r>
              <a:rPr lang="en-US" sz="1900" b="1" u="sng" dirty="0">
                <a:solidFill>
                  <a:prstClr val="black"/>
                </a:solidFill>
                <a:latin typeface="Century Gothic" panose="020B0502020202020204"/>
              </a:rPr>
              <a:t>Standard Purchase Order:  </a:t>
            </a:r>
            <a:r>
              <a:rPr lang="en-US" sz="1900" dirty="0">
                <a:solidFill>
                  <a:prstClr val="black"/>
                </a:solidFill>
                <a:latin typeface="Century Gothic" panose="020B0502020202020204"/>
              </a:rPr>
              <a:t>One time purchase for goods or services.</a:t>
            </a:r>
          </a:p>
          <a:p>
            <a:pPr marL="457200" lvl="2" indent="-457200" defTabSz="914400">
              <a:lnSpc>
                <a:spcPct val="90000"/>
              </a:lnSpc>
              <a:spcBef>
                <a:spcPts val="500"/>
              </a:spcBef>
              <a:buFont typeface="+mj-lt"/>
              <a:buAutoNum type="alphaUcPeriod"/>
            </a:pPr>
            <a:endParaRPr lang="en-US" sz="1900" dirty="0">
              <a:solidFill>
                <a:prstClr val="black"/>
              </a:solidFill>
              <a:latin typeface="Century Gothic" panose="020B0502020202020204"/>
            </a:endParaRPr>
          </a:p>
          <a:p>
            <a:pPr marL="457200" lvl="2" indent="-457200" defTabSz="914400">
              <a:lnSpc>
                <a:spcPct val="90000"/>
              </a:lnSpc>
              <a:spcBef>
                <a:spcPts val="500"/>
              </a:spcBef>
              <a:buFont typeface="+mj-lt"/>
              <a:buAutoNum type="alphaUcPeriod"/>
            </a:pPr>
            <a:r>
              <a:rPr lang="en-US" sz="1900" b="1" u="sng" dirty="0">
                <a:solidFill>
                  <a:prstClr val="black"/>
                </a:solidFill>
                <a:latin typeface="Century Gothic" panose="020B0502020202020204"/>
              </a:rPr>
              <a:t>Blanket Purchase Order:</a:t>
            </a:r>
            <a:r>
              <a:rPr lang="en-US" sz="1900" dirty="0">
                <a:solidFill>
                  <a:prstClr val="black"/>
                </a:solidFill>
                <a:latin typeface="Century Gothic" panose="020B0502020202020204"/>
              </a:rPr>
              <a:t>  </a:t>
            </a:r>
            <a:r>
              <a:rPr lang="en-US" sz="1900" b="1" dirty="0">
                <a:solidFill>
                  <a:prstClr val="black"/>
                </a:solidFill>
                <a:latin typeface="Century Gothic" panose="020B0502020202020204"/>
              </a:rPr>
              <a:t>MUST BE FUNDED IN ADVANCE OF GOODS AND SERVICES BEING PURCHASED.</a:t>
            </a:r>
            <a:r>
              <a:rPr lang="en-US" sz="1900" dirty="0">
                <a:solidFill>
                  <a:prstClr val="black"/>
                </a:solidFill>
                <a:latin typeface="Century Gothic" panose="020B0502020202020204"/>
              </a:rPr>
              <a:t>  Multiple small dollar purchases of goods or services over an extended period of time with a selected vendor.</a:t>
            </a:r>
          </a:p>
          <a:p>
            <a:pPr marL="1090613" lvl="4"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IDENTIFY A PERIOD OF TIME (9/1 – 8/31)</a:t>
            </a:r>
          </a:p>
          <a:p>
            <a:pPr marL="1090613" lvl="4"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NOT TO EXCEED $15,000.00 annually </a:t>
            </a:r>
          </a:p>
          <a:p>
            <a:pPr marL="1090613" lvl="4"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LIST OF AUTHORIZED USERS</a:t>
            </a:r>
          </a:p>
          <a:p>
            <a:pPr marL="1090613" lvl="4"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MANAGED AND TRACKED BY </a:t>
            </a:r>
            <a:r>
              <a:rPr lang="en-US" sz="1900" u="sng" dirty="0">
                <a:solidFill>
                  <a:prstClr val="black"/>
                </a:solidFill>
                <a:latin typeface="Century Gothic" panose="020B0502020202020204"/>
              </a:rPr>
              <a:t>BUDGET MANAGER OR DESIGNEE</a:t>
            </a:r>
            <a:r>
              <a:rPr lang="en-US" sz="1900" dirty="0">
                <a:solidFill>
                  <a:prstClr val="black"/>
                </a:solidFill>
                <a:latin typeface="Century Gothic" panose="020B0502020202020204"/>
              </a:rPr>
              <a:t> - Expenditure Tracking &amp; Accountability</a:t>
            </a:r>
          </a:p>
          <a:p>
            <a:pPr marL="457200" lvl="2" indent="-457200" defTabSz="914400">
              <a:lnSpc>
                <a:spcPct val="90000"/>
              </a:lnSpc>
              <a:spcBef>
                <a:spcPts val="500"/>
              </a:spcBef>
              <a:buFont typeface="+mj-lt"/>
              <a:buAutoNum type="alphaUcPeriod"/>
            </a:pPr>
            <a:r>
              <a:rPr lang="en-US" sz="1900" b="1" u="sng" dirty="0">
                <a:solidFill>
                  <a:prstClr val="black"/>
                </a:solidFill>
                <a:latin typeface="Century Gothic" panose="020B0502020202020204"/>
              </a:rPr>
              <a:t>Tracking Orders:  </a:t>
            </a:r>
            <a:endParaRPr lang="en-US" sz="1900" dirty="0">
              <a:solidFill>
                <a:prstClr val="black"/>
              </a:solidFill>
              <a:latin typeface="Century Gothic" panose="020B0502020202020204"/>
            </a:endParaRPr>
          </a:p>
          <a:p>
            <a:pPr marL="1257300" lvl="4"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Requisition Inquiries (RINQ)</a:t>
            </a:r>
          </a:p>
          <a:p>
            <a:pPr marL="1257300" lvl="4"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Purchase Order Inquiries (PINQ)</a:t>
            </a:r>
          </a:p>
        </p:txBody>
      </p:sp>
    </p:spTree>
    <p:extLst>
      <p:ext uri="{BB962C8B-B14F-4D97-AF65-F5344CB8AC3E}">
        <p14:creationId xmlns:p14="http://schemas.microsoft.com/office/powerpoint/2010/main" val="913317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430887"/>
          </a:xfrm>
        </p:spPr>
        <p:txBody>
          <a:bodyPr/>
          <a:lstStyle/>
          <a:p>
            <a:r>
              <a:rPr lang="en-US" dirty="0"/>
              <a:t>College of the Mainland (COM) Contracts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15</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477630" y="1124637"/>
            <a:ext cx="7862036" cy="4757200"/>
          </a:xfrm>
          <a:prstGeom prst="rect">
            <a:avLst/>
          </a:prstGeom>
          <a:noFill/>
        </p:spPr>
        <p:txBody>
          <a:bodyPr wrap="square" rtlCol="0">
            <a:spAutoFit/>
          </a:bodyPr>
          <a:lstStyle/>
          <a:p>
            <a:pPr marL="0" lvl="2" defTabSz="914400">
              <a:lnSpc>
                <a:spcPct val="90000"/>
              </a:lnSpc>
              <a:spcBef>
                <a:spcPts val="500"/>
              </a:spcBef>
            </a:pPr>
            <a:r>
              <a:rPr lang="en-US" sz="1600" b="1" dirty="0">
                <a:solidFill>
                  <a:prstClr val="black"/>
                </a:solidFill>
                <a:latin typeface="Century Gothic" panose="020B0502020202020204"/>
              </a:rPr>
              <a:t>OFFICE SUPPLIES: OFFICE DEPOT</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Online Ordering  (User Log-In &amp; Password, Budget Manager, and Budget Code Required)</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No Online Furniture Orders </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Paper</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Virtual Invoice – Packing Slips/Proof of Delivery MUST be provided to Accounts Payable for payment processing within 1 business day of receipt.</a:t>
            </a:r>
          </a:p>
          <a:p>
            <a:pPr marL="176213" lvl="2" indent="-176213" defTabSz="914400">
              <a:lnSpc>
                <a:spcPct val="90000"/>
              </a:lnSpc>
              <a:spcBef>
                <a:spcPts val="500"/>
              </a:spcBef>
              <a:buFont typeface="Arial" panose="020B0604020202020204" pitchFamily="34" charset="0"/>
              <a:buChar char="•"/>
            </a:pPr>
            <a:endParaRPr lang="en-US" sz="800" dirty="0">
              <a:solidFill>
                <a:prstClr val="black"/>
              </a:solidFill>
              <a:latin typeface="Century Gothic" panose="020B0502020202020204"/>
            </a:endParaRPr>
          </a:p>
          <a:p>
            <a:pPr marL="0" lvl="2" defTabSz="914400">
              <a:lnSpc>
                <a:spcPct val="90000"/>
              </a:lnSpc>
              <a:spcBef>
                <a:spcPts val="500"/>
              </a:spcBef>
            </a:pPr>
            <a:r>
              <a:rPr lang="en-US" sz="1600" b="1" dirty="0">
                <a:solidFill>
                  <a:prstClr val="black"/>
                </a:solidFill>
                <a:latin typeface="Century Gothic" panose="020B0502020202020204"/>
              </a:rPr>
              <a:t>PRINT &amp; COPY SERVICES:  OFFICE DEPOT</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User Log-In and Password </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COM and Bookstore Orders</a:t>
            </a:r>
          </a:p>
          <a:p>
            <a:pPr marL="1090613" lvl="4"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Separate Accounts/Same Log-In </a:t>
            </a:r>
          </a:p>
          <a:p>
            <a:pPr marL="1090613" lvl="4"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No Mailing Services</a:t>
            </a:r>
          </a:p>
          <a:p>
            <a:pPr marL="633413" lvl="3"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Virtual Invoice - Packing Slips/Proof Of Delivery</a:t>
            </a:r>
          </a:p>
          <a:p>
            <a:pPr marL="176213" lvl="2" indent="-176213" defTabSz="914400">
              <a:lnSpc>
                <a:spcPct val="90000"/>
              </a:lnSpc>
              <a:spcBef>
                <a:spcPts val="500"/>
              </a:spcBef>
              <a:buFont typeface="Arial" panose="020B0604020202020204" pitchFamily="34" charset="0"/>
              <a:buChar char="•"/>
            </a:pPr>
            <a:endParaRPr lang="en-US" sz="800" dirty="0">
              <a:solidFill>
                <a:prstClr val="black"/>
              </a:solidFill>
              <a:latin typeface="Century Gothic" panose="020B0502020202020204"/>
            </a:endParaRPr>
          </a:p>
          <a:p>
            <a:pPr marL="0" lvl="2" defTabSz="914400">
              <a:lnSpc>
                <a:spcPct val="90000"/>
              </a:lnSpc>
              <a:spcBef>
                <a:spcPts val="500"/>
              </a:spcBef>
            </a:pPr>
            <a:r>
              <a:rPr lang="en-US" sz="1600" b="1" dirty="0">
                <a:solidFill>
                  <a:prstClr val="black"/>
                </a:solidFill>
                <a:latin typeface="Century Gothic" panose="020B0502020202020204"/>
              </a:rPr>
              <a:t>BOOKS &amp; INSTRUCTIONAL MATERIALS</a:t>
            </a:r>
          </a:p>
          <a:p>
            <a:pPr marL="176213" lvl="2" indent="-176213" defTabSz="914400">
              <a:lnSpc>
                <a:spcPct val="90000"/>
              </a:lnSpc>
              <a:spcBef>
                <a:spcPts val="500"/>
              </a:spcBef>
              <a:buFont typeface="Arial" panose="020B0604020202020204" pitchFamily="34" charset="0"/>
              <a:buChar char="•"/>
            </a:pPr>
            <a:r>
              <a:rPr lang="en-US" sz="1600" dirty="0">
                <a:solidFill>
                  <a:prstClr val="black"/>
                </a:solidFill>
                <a:latin typeface="Century Gothic" panose="020B0502020202020204"/>
              </a:rPr>
              <a:t>Texas Book Company</a:t>
            </a:r>
          </a:p>
        </p:txBody>
      </p:sp>
    </p:spTree>
    <p:extLst>
      <p:ext uri="{BB962C8B-B14F-4D97-AF65-F5344CB8AC3E}">
        <p14:creationId xmlns:p14="http://schemas.microsoft.com/office/powerpoint/2010/main" val="3197142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430887"/>
          </a:xfrm>
        </p:spPr>
        <p:txBody>
          <a:bodyPr/>
          <a:lstStyle/>
          <a:p>
            <a:r>
              <a:rPr lang="en-US" dirty="0"/>
              <a:t>College of the Mainland (COM) Contracts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16</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767775" y="1479769"/>
            <a:ext cx="7701169" cy="4218591"/>
          </a:xfrm>
          <a:prstGeom prst="rect">
            <a:avLst/>
          </a:prstGeom>
          <a:noFill/>
        </p:spPr>
        <p:txBody>
          <a:bodyPr wrap="square" rtlCol="0">
            <a:spAutoFit/>
          </a:bodyPr>
          <a:lstStyle/>
          <a:p>
            <a:pPr marL="176213" lvl="2" indent="-176213" defTabSz="914400">
              <a:lnSpc>
                <a:spcPct val="90000"/>
              </a:lnSpc>
              <a:spcBef>
                <a:spcPts val="500"/>
              </a:spcBef>
              <a:buFont typeface="Arial" panose="020B0604020202020204" pitchFamily="34" charset="0"/>
              <a:buChar char="•"/>
            </a:pPr>
            <a:r>
              <a:rPr lang="en-US" sz="1900" b="1" dirty="0">
                <a:solidFill>
                  <a:prstClr val="black"/>
                </a:solidFill>
                <a:latin typeface="Century Gothic" panose="020B0502020202020204"/>
              </a:rPr>
              <a:t>Furniture:  Facility Interiors</a:t>
            </a:r>
          </a:p>
          <a:p>
            <a:pPr marL="0" lvl="2" defTabSz="914400">
              <a:lnSpc>
                <a:spcPct val="90000"/>
              </a:lnSpc>
              <a:spcBef>
                <a:spcPts val="500"/>
              </a:spcBef>
            </a:pPr>
            <a:r>
              <a:rPr lang="en-US" sz="1900" b="1" dirty="0">
                <a:solidFill>
                  <a:prstClr val="black"/>
                </a:solidFill>
                <a:latin typeface="Century Gothic" panose="020B0502020202020204"/>
              </a:rPr>
              <a:t>       </a:t>
            </a:r>
            <a:r>
              <a:rPr lang="en-US" sz="1900" dirty="0">
                <a:solidFill>
                  <a:prstClr val="black"/>
                </a:solidFill>
                <a:latin typeface="Century Gothic" panose="020B0502020202020204"/>
              </a:rPr>
              <a:t>Must coordinate with Purchasing and Facilities</a:t>
            </a:r>
          </a:p>
          <a:p>
            <a:pPr marL="0" lvl="2" defTabSz="914400">
              <a:lnSpc>
                <a:spcPct val="90000"/>
              </a:lnSpc>
              <a:spcBef>
                <a:spcPts val="500"/>
              </a:spcBef>
            </a:pPr>
            <a:endParaRPr lang="en-US" sz="1900" dirty="0">
              <a:solidFill>
                <a:prstClr val="black"/>
              </a:solidFill>
              <a:latin typeface="Century Gothic" panose="020B0502020202020204"/>
            </a:endParaRPr>
          </a:p>
          <a:p>
            <a:pPr marL="342900" lvl="2" indent="-342900" defTabSz="914400">
              <a:lnSpc>
                <a:spcPct val="90000"/>
              </a:lnSpc>
              <a:spcBef>
                <a:spcPts val="500"/>
              </a:spcBef>
              <a:buFont typeface="Arial" panose="020B0604020202020204" pitchFamily="34" charset="0"/>
              <a:buChar char="•"/>
            </a:pPr>
            <a:r>
              <a:rPr lang="en-US" sz="1900" b="1" dirty="0">
                <a:solidFill>
                  <a:prstClr val="black"/>
                </a:solidFill>
                <a:latin typeface="Century Gothic" panose="020B0502020202020204"/>
              </a:rPr>
              <a:t>Canon Copier Fleet</a:t>
            </a:r>
            <a:endParaRPr lang="en-US" sz="1900" dirty="0">
              <a:solidFill>
                <a:prstClr val="black"/>
              </a:solidFill>
              <a:latin typeface="Century Gothic" panose="020B0502020202020204"/>
            </a:endParaRPr>
          </a:p>
          <a:p>
            <a:pPr marL="633413" lvl="3"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Services &amp; Supplies:</a:t>
            </a:r>
          </a:p>
          <a:p>
            <a:pPr marL="633413" lvl="3"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Call 713 number located on tag of machine</a:t>
            </a:r>
          </a:p>
          <a:p>
            <a:pPr marL="633413" lvl="3"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Maintenance Plan Includes Toner &amp; Staples</a:t>
            </a:r>
          </a:p>
          <a:p>
            <a:pPr marL="633413" lvl="3"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b="1" dirty="0">
                <a:solidFill>
                  <a:prstClr val="black"/>
                </a:solidFill>
                <a:latin typeface="Century Gothic" panose="020B0502020202020204"/>
              </a:rPr>
              <a:t>Catering</a:t>
            </a:r>
            <a:endParaRPr lang="en-US" sz="1900" dirty="0">
              <a:solidFill>
                <a:prstClr val="black"/>
              </a:solidFill>
              <a:latin typeface="Century Gothic" panose="020B0502020202020204"/>
            </a:endParaRPr>
          </a:p>
          <a:p>
            <a:pPr marL="457200" lvl="3" defTabSz="914400">
              <a:lnSpc>
                <a:spcPct val="90000"/>
              </a:lnSpc>
              <a:spcBef>
                <a:spcPts val="500"/>
              </a:spcBef>
            </a:pPr>
            <a:r>
              <a:rPr lang="en-US" sz="1900" dirty="0">
                <a:solidFill>
                  <a:prstClr val="black"/>
                </a:solidFill>
                <a:latin typeface="Century Gothic" panose="020B0502020202020204"/>
              </a:rPr>
              <a:t>See Catering Guide and Awarded Vendor List on Purchasing Website:  </a:t>
            </a:r>
            <a:r>
              <a:rPr lang="en-US" sz="1900" dirty="0">
                <a:solidFill>
                  <a:prstClr val="black"/>
                </a:solidFill>
                <a:latin typeface="Century Gothic" panose="020B0502020202020204"/>
                <a:hlinkClick r:id="rId3"/>
              </a:rPr>
              <a:t>http://www.com.edu/purchasing</a:t>
            </a:r>
            <a:endParaRPr lang="en-US" sz="1900" dirty="0">
              <a:solidFill>
                <a:prstClr val="black"/>
              </a:solidFill>
              <a:latin typeface="Century Gothic" panose="020B0502020202020204"/>
            </a:endParaRPr>
          </a:p>
          <a:p>
            <a:pPr marL="457200" lvl="3" defTabSz="914400">
              <a:lnSpc>
                <a:spcPct val="90000"/>
              </a:lnSpc>
              <a:spcBef>
                <a:spcPts val="500"/>
              </a:spcBef>
            </a:pPr>
            <a:endParaRPr lang="en-US" sz="1900" dirty="0">
              <a:solidFill>
                <a:prstClr val="black"/>
              </a:solidFill>
              <a:latin typeface="Century Gothic" panose="020B0502020202020204"/>
            </a:endParaRPr>
          </a:p>
          <a:p>
            <a:pPr marL="633413" lvl="3"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p:txBody>
      </p:sp>
    </p:spTree>
    <p:extLst>
      <p:ext uri="{BB962C8B-B14F-4D97-AF65-F5344CB8AC3E}">
        <p14:creationId xmlns:p14="http://schemas.microsoft.com/office/powerpoint/2010/main" val="101102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430887"/>
          </a:xfrm>
        </p:spPr>
        <p:txBody>
          <a:bodyPr/>
          <a:lstStyle/>
          <a:p>
            <a:r>
              <a:rPr lang="en-US" dirty="0"/>
              <a:t>Inventory Management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17</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723814" y="975504"/>
            <a:ext cx="8029062" cy="4943918"/>
          </a:xfrm>
          <a:prstGeom prst="rect">
            <a:avLst/>
          </a:prstGeom>
          <a:noFill/>
        </p:spPr>
        <p:txBody>
          <a:bodyPr wrap="square" rtlCol="0">
            <a:spAutoFit/>
          </a:bodyPr>
          <a:lstStyle/>
          <a:p>
            <a:pPr marL="0" lvl="2" defTabSz="914400">
              <a:lnSpc>
                <a:spcPct val="90000"/>
              </a:lnSpc>
              <a:spcBef>
                <a:spcPts val="500"/>
              </a:spcBef>
            </a:pPr>
            <a:r>
              <a:rPr lang="en-US" sz="1900" b="1" dirty="0">
                <a:solidFill>
                  <a:prstClr val="black"/>
                </a:solidFill>
                <a:latin typeface="Century Gothic" panose="020B0502020202020204"/>
              </a:rPr>
              <a:t>Property Custodian:  </a:t>
            </a:r>
            <a:r>
              <a:rPr lang="en-US" sz="1900" dirty="0">
                <a:solidFill>
                  <a:prstClr val="black"/>
                </a:solidFill>
                <a:latin typeface="Century Gothic" panose="020B0502020202020204"/>
              </a:rPr>
              <a:t>Steward of each organization responsible and accountable for the whereabouts of fixed assets within their department.  </a:t>
            </a:r>
          </a:p>
          <a:p>
            <a:pPr marL="0" lvl="2" defTabSz="914400">
              <a:lnSpc>
                <a:spcPct val="90000"/>
              </a:lnSpc>
              <a:spcBef>
                <a:spcPts val="500"/>
              </a:spcBef>
            </a:pPr>
            <a:endParaRPr lang="en-US" sz="1900" b="1" dirty="0">
              <a:solidFill>
                <a:prstClr val="black"/>
              </a:solidFill>
              <a:latin typeface="Century Gothic" panose="020B0502020202020204"/>
            </a:endParaRPr>
          </a:p>
          <a:p>
            <a:pPr marL="0" lvl="2" defTabSz="914400">
              <a:lnSpc>
                <a:spcPct val="90000"/>
              </a:lnSpc>
              <a:spcBef>
                <a:spcPts val="500"/>
              </a:spcBef>
            </a:pPr>
            <a:r>
              <a:rPr lang="en-US" sz="1900" b="1" dirty="0">
                <a:solidFill>
                  <a:prstClr val="black"/>
                </a:solidFill>
                <a:latin typeface="Century Gothic" panose="020B0502020202020204"/>
              </a:rPr>
              <a:t>Property Transfers:  </a:t>
            </a:r>
            <a:r>
              <a:rPr lang="en-US" sz="1900" dirty="0">
                <a:solidFill>
                  <a:prstClr val="black"/>
                </a:solidFill>
                <a:latin typeface="Century Gothic" panose="020B0502020202020204"/>
              </a:rPr>
              <a:t>Property for continued use from one department to another.</a:t>
            </a:r>
          </a:p>
          <a:p>
            <a:pPr marL="0" lvl="2" defTabSz="914400">
              <a:lnSpc>
                <a:spcPct val="90000"/>
              </a:lnSpc>
              <a:spcBef>
                <a:spcPts val="500"/>
              </a:spcBef>
            </a:pPr>
            <a:endParaRPr lang="en-US" sz="1900" dirty="0">
              <a:solidFill>
                <a:prstClr val="black"/>
              </a:solidFill>
              <a:latin typeface="Century Gothic" panose="020B0502020202020204"/>
            </a:endParaRPr>
          </a:p>
          <a:p>
            <a:pPr marL="0" lvl="2" defTabSz="914400">
              <a:lnSpc>
                <a:spcPct val="90000"/>
              </a:lnSpc>
              <a:spcBef>
                <a:spcPts val="500"/>
              </a:spcBef>
            </a:pPr>
            <a:r>
              <a:rPr lang="en-US" sz="1900" b="1" dirty="0">
                <a:solidFill>
                  <a:prstClr val="black"/>
                </a:solidFill>
                <a:latin typeface="Century Gothic" panose="020B0502020202020204"/>
              </a:rPr>
              <a:t>Surplus Property:  </a:t>
            </a:r>
            <a:r>
              <a:rPr lang="en-US" sz="1900" dirty="0">
                <a:solidFill>
                  <a:prstClr val="black"/>
                </a:solidFill>
                <a:latin typeface="Century Gothic" panose="020B0502020202020204"/>
              </a:rPr>
              <a:t>Property for permanent disposal.</a:t>
            </a:r>
          </a:p>
          <a:p>
            <a:pPr marL="0" lvl="2" defTabSz="914400">
              <a:lnSpc>
                <a:spcPct val="90000"/>
              </a:lnSpc>
              <a:spcBef>
                <a:spcPts val="500"/>
              </a:spcBef>
            </a:pPr>
            <a:endParaRPr lang="en-US" sz="1900" dirty="0">
              <a:solidFill>
                <a:prstClr val="black"/>
              </a:solidFill>
              <a:latin typeface="Century Gothic" panose="020B0502020202020204"/>
            </a:endParaRPr>
          </a:p>
          <a:p>
            <a:pPr marL="0" lvl="2" defTabSz="914400">
              <a:lnSpc>
                <a:spcPct val="90000"/>
              </a:lnSpc>
              <a:spcBef>
                <a:spcPts val="500"/>
              </a:spcBef>
            </a:pPr>
            <a:r>
              <a:rPr lang="en-US" sz="1900" b="1" dirty="0">
                <a:solidFill>
                  <a:prstClr val="black"/>
                </a:solidFill>
                <a:latin typeface="Century Gothic" panose="020B0502020202020204"/>
              </a:rPr>
              <a:t>Annual Auction:  </a:t>
            </a:r>
            <a:r>
              <a:rPr lang="en-US" sz="1900" dirty="0">
                <a:solidFill>
                  <a:prstClr val="black"/>
                </a:solidFill>
                <a:latin typeface="Century Gothic" panose="020B0502020202020204"/>
              </a:rPr>
              <a:t>Sale of surplus property to the general public for revenue gain to the General Fund.</a:t>
            </a:r>
          </a:p>
          <a:p>
            <a:pPr marL="0" lvl="2" defTabSz="914400">
              <a:lnSpc>
                <a:spcPct val="90000"/>
              </a:lnSpc>
              <a:spcBef>
                <a:spcPts val="500"/>
              </a:spcBef>
            </a:pPr>
            <a:endParaRPr lang="en-US" sz="1900" dirty="0">
              <a:solidFill>
                <a:prstClr val="black"/>
              </a:solidFill>
              <a:latin typeface="Century Gothic" panose="020B0502020202020204"/>
            </a:endParaRPr>
          </a:p>
          <a:p>
            <a:pPr marL="0" lvl="2" defTabSz="914400">
              <a:lnSpc>
                <a:spcPct val="90000"/>
              </a:lnSpc>
              <a:spcBef>
                <a:spcPts val="500"/>
              </a:spcBef>
            </a:pPr>
            <a:r>
              <a:rPr lang="en-US" sz="1900" b="1" dirty="0">
                <a:solidFill>
                  <a:prstClr val="black"/>
                </a:solidFill>
                <a:latin typeface="Century Gothic" panose="020B0502020202020204"/>
              </a:rPr>
              <a:t>Property Custodian:  </a:t>
            </a:r>
            <a:r>
              <a:rPr lang="en-US" sz="1900" dirty="0">
                <a:solidFill>
                  <a:prstClr val="black"/>
                </a:solidFill>
                <a:latin typeface="Century Gothic" panose="020B0502020202020204"/>
              </a:rPr>
              <a:t>Responsible party (Budget Manager of each individual Department)</a:t>
            </a:r>
          </a:p>
          <a:p>
            <a:pPr marL="633413" lvl="3" indent="-176213" defTabSz="914400">
              <a:lnSpc>
                <a:spcPct val="90000"/>
              </a:lnSpc>
              <a:spcBef>
                <a:spcPts val="500"/>
              </a:spcBef>
              <a:buFont typeface="Arial" panose="020B0604020202020204" pitchFamily="34" charset="0"/>
              <a:buChar char="•"/>
            </a:pPr>
            <a:r>
              <a:rPr lang="en-US" sz="1900" b="1" dirty="0">
                <a:solidFill>
                  <a:prstClr val="black"/>
                </a:solidFill>
                <a:latin typeface="Century Gothic" panose="020B0502020202020204"/>
              </a:rPr>
              <a:t>Documentation:</a:t>
            </a:r>
            <a:r>
              <a:rPr lang="en-US" sz="1900" dirty="0">
                <a:solidFill>
                  <a:prstClr val="black"/>
                </a:solidFill>
                <a:latin typeface="Century Gothic" panose="020B0502020202020204"/>
              </a:rPr>
              <a:t> </a:t>
            </a:r>
            <a:r>
              <a:rPr lang="en-US" sz="1900" b="1" i="1" dirty="0">
                <a:solidFill>
                  <a:srgbClr val="FF0000"/>
                </a:solidFill>
                <a:latin typeface="Century Gothic" panose="020B0502020202020204"/>
              </a:rPr>
              <a:t>Property Disposition Form – COM I:/Drive</a:t>
            </a:r>
          </a:p>
          <a:p>
            <a:pPr marL="633413" lvl="3" indent="-176213" defTabSz="914400">
              <a:lnSpc>
                <a:spcPct val="90000"/>
              </a:lnSpc>
              <a:spcBef>
                <a:spcPts val="500"/>
              </a:spcBef>
              <a:buFont typeface="Arial" panose="020B0604020202020204" pitchFamily="34" charset="0"/>
              <a:buChar char="•"/>
            </a:pPr>
            <a:r>
              <a:rPr lang="en-US" sz="1900" b="1" dirty="0">
                <a:solidFill>
                  <a:prstClr val="black"/>
                </a:solidFill>
                <a:latin typeface="Century Gothic" panose="020B0502020202020204"/>
              </a:rPr>
              <a:t>Facilities Work Order</a:t>
            </a:r>
          </a:p>
        </p:txBody>
      </p:sp>
    </p:spTree>
    <p:extLst>
      <p:ext uri="{BB962C8B-B14F-4D97-AF65-F5344CB8AC3E}">
        <p14:creationId xmlns:p14="http://schemas.microsoft.com/office/powerpoint/2010/main" val="3035558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430887"/>
          </a:xfrm>
        </p:spPr>
        <p:txBody>
          <a:bodyPr/>
          <a:lstStyle/>
          <a:p>
            <a:r>
              <a:rPr lang="en-US" dirty="0"/>
              <a:t>Central Mail</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18</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539176" y="1041538"/>
            <a:ext cx="7862036" cy="4665380"/>
          </a:xfrm>
          <a:prstGeom prst="rect">
            <a:avLst/>
          </a:prstGeom>
          <a:noFill/>
        </p:spPr>
        <p:txBody>
          <a:bodyPr wrap="square" rtlCol="0">
            <a:spAutoFit/>
          </a:bodyPr>
          <a:lstStyle/>
          <a:p>
            <a:pPr marL="0" lvl="2" defTabSz="914400">
              <a:lnSpc>
                <a:spcPct val="90000"/>
              </a:lnSpc>
              <a:spcBef>
                <a:spcPts val="500"/>
              </a:spcBef>
            </a:pPr>
            <a:r>
              <a:rPr lang="en-US" b="1" dirty="0">
                <a:solidFill>
                  <a:prstClr val="black"/>
                </a:solidFill>
                <a:latin typeface="Century Gothic" panose="020B0502020202020204"/>
              </a:rPr>
              <a:t>Mailroom Hours:  Monday – Friday (9:00 a.m.– 4:00 p.m.)</a:t>
            </a:r>
          </a:p>
          <a:p>
            <a:pPr marL="0" lvl="2" defTabSz="914400">
              <a:lnSpc>
                <a:spcPct val="90000"/>
              </a:lnSpc>
              <a:spcBef>
                <a:spcPts val="500"/>
              </a:spcBef>
            </a:pPr>
            <a:r>
              <a:rPr lang="en-US" dirty="0">
                <a:solidFill>
                  <a:prstClr val="black"/>
                </a:solidFill>
                <a:latin typeface="Century Gothic" panose="020B0502020202020204"/>
              </a:rPr>
              <a:t>ALL MAIL must have: </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A return address</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All Grants require budget code identification</a:t>
            </a:r>
          </a:p>
          <a:p>
            <a:pPr marL="176213" lvl="2"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Regular &amp; Priority Mail:  Monday – Friday, 3:00 p.m. </a:t>
            </a:r>
          </a:p>
          <a:p>
            <a:pPr marL="176213" lvl="2"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Certified Mail:  Must complete the Certified Mail Label</a:t>
            </a:r>
          </a:p>
          <a:p>
            <a:pPr marL="176213" lvl="2" indent="-176213" defTabSz="914400">
              <a:lnSpc>
                <a:spcPct val="90000"/>
              </a:lnSpc>
              <a:spcBef>
                <a:spcPts val="500"/>
              </a:spcBef>
              <a:buFont typeface="Arial" panose="020B0604020202020204" pitchFamily="34" charset="0"/>
              <a:buChar char="•"/>
            </a:pPr>
            <a:r>
              <a:rPr lang="en-US" b="1" dirty="0">
                <a:solidFill>
                  <a:srgbClr val="FF0000"/>
                </a:solidFill>
                <a:latin typeface="Century Gothic" panose="020B0502020202020204"/>
              </a:rPr>
              <a:t>Bulk Mail:  </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200 + pieces</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Must be uniformed by zip code order from the lowest to highest </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Must be flaps down</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Indicate the Exact Count for all Sealed and Postcard</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Identified with Permit No. 54 </a:t>
            </a:r>
          </a:p>
          <a:p>
            <a:pPr marL="633413" lvl="3" indent="-176213" defTabSz="914400">
              <a:lnSpc>
                <a:spcPct val="90000"/>
              </a:lnSpc>
              <a:spcBef>
                <a:spcPts val="500"/>
              </a:spcBef>
              <a:buFont typeface="Arial" panose="020B0604020202020204" pitchFamily="34" charset="0"/>
              <a:buChar char="•"/>
            </a:pPr>
            <a:r>
              <a:rPr lang="en-US" dirty="0">
                <a:solidFill>
                  <a:prstClr val="black"/>
                </a:solidFill>
                <a:latin typeface="Century Gothic" panose="020B0502020202020204"/>
              </a:rPr>
              <a:t>Must state “Or Current Resident” under the address of the recipient</a:t>
            </a:r>
          </a:p>
          <a:p>
            <a:pPr marL="633413" lvl="3" indent="-176213" defTabSz="914400">
              <a:lnSpc>
                <a:spcPct val="90000"/>
              </a:lnSpc>
              <a:spcBef>
                <a:spcPts val="500"/>
              </a:spcBef>
              <a:buFont typeface="Arial" panose="020B0604020202020204" pitchFamily="34" charset="0"/>
              <a:buChar char="•"/>
            </a:pPr>
            <a:r>
              <a:rPr lang="en-US" b="1" dirty="0">
                <a:solidFill>
                  <a:srgbClr val="FF0000"/>
                </a:solidFill>
                <a:latin typeface="Century Gothic" panose="020B0502020202020204"/>
              </a:rPr>
              <a:t>Must be submitted to the mailroom clerk by 11:00 a.m.</a:t>
            </a:r>
          </a:p>
        </p:txBody>
      </p:sp>
    </p:spTree>
    <p:extLst>
      <p:ext uri="{BB962C8B-B14F-4D97-AF65-F5344CB8AC3E}">
        <p14:creationId xmlns:p14="http://schemas.microsoft.com/office/powerpoint/2010/main" val="107875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wipe(down)">
                                      <p:cBhvr>
                                        <p:cTn id="7" dur="580">
                                          <p:stCondLst>
                                            <p:cond delay="0"/>
                                          </p:stCondLst>
                                        </p:cTn>
                                        <p:tgtEl>
                                          <p:spTgt spid="2">
                                            <p:txEl>
                                              <p:pRg st="6" end="6"/>
                                            </p:txEl>
                                          </p:spTgt>
                                        </p:tgtEl>
                                      </p:cBhvr>
                                    </p:animEffect>
                                    <p:anim calcmode="lin" valueType="num">
                                      <p:cBhvr>
                                        <p:cTn id="8"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6" end="6"/>
                                            </p:txEl>
                                          </p:spTgt>
                                        </p:tgtEl>
                                      </p:cBhvr>
                                      <p:to x="100000" y="60000"/>
                                    </p:animScale>
                                    <p:animScale>
                                      <p:cBhvr>
                                        <p:cTn id="14" dur="166" decel="50000">
                                          <p:stCondLst>
                                            <p:cond delay="676"/>
                                          </p:stCondLst>
                                        </p:cTn>
                                        <p:tgtEl>
                                          <p:spTgt spid="2">
                                            <p:txEl>
                                              <p:pRg st="6" end="6"/>
                                            </p:txEl>
                                          </p:spTgt>
                                        </p:tgtEl>
                                      </p:cBhvr>
                                      <p:to x="100000" y="100000"/>
                                    </p:animScale>
                                    <p:animScale>
                                      <p:cBhvr>
                                        <p:cTn id="15" dur="26">
                                          <p:stCondLst>
                                            <p:cond delay="1312"/>
                                          </p:stCondLst>
                                        </p:cTn>
                                        <p:tgtEl>
                                          <p:spTgt spid="2">
                                            <p:txEl>
                                              <p:pRg st="6" end="6"/>
                                            </p:txEl>
                                          </p:spTgt>
                                        </p:tgtEl>
                                      </p:cBhvr>
                                      <p:to x="100000" y="80000"/>
                                    </p:animScale>
                                    <p:animScale>
                                      <p:cBhvr>
                                        <p:cTn id="16" dur="166" decel="50000">
                                          <p:stCondLst>
                                            <p:cond delay="1338"/>
                                          </p:stCondLst>
                                        </p:cTn>
                                        <p:tgtEl>
                                          <p:spTgt spid="2">
                                            <p:txEl>
                                              <p:pRg st="6" end="6"/>
                                            </p:txEl>
                                          </p:spTgt>
                                        </p:tgtEl>
                                      </p:cBhvr>
                                      <p:to x="100000" y="100000"/>
                                    </p:animScale>
                                    <p:animScale>
                                      <p:cBhvr>
                                        <p:cTn id="17" dur="26">
                                          <p:stCondLst>
                                            <p:cond delay="1642"/>
                                          </p:stCondLst>
                                        </p:cTn>
                                        <p:tgtEl>
                                          <p:spTgt spid="2">
                                            <p:txEl>
                                              <p:pRg st="6" end="6"/>
                                            </p:txEl>
                                          </p:spTgt>
                                        </p:tgtEl>
                                      </p:cBhvr>
                                      <p:to x="100000" y="90000"/>
                                    </p:animScale>
                                    <p:animScale>
                                      <p:cBhvr>
                                        <p:cTn id="18" dur="166" decel="50000">
                                          <p:stCondLst>
                                            <p:cond delay="1668"/>
                                          </p:stCondLst>
                                        </p:cTn>
                                        <p:tgtEl>
                                          <p:spTgt spid="2">
                                            <p:txEl>
                                              <p:pRg st="6" end="6"/>
                                            </p:txEl>
                                          </p:spTgt>
                                        </p:tgtEl>
                                      </p:cBhvr>
                                      <p:to x="100000" y="100000"/>
                                    </p:animScale>
                                    <p:animScale>
                                      <p:cBhvr>
                                        <p:cTn id="19" dur="26">
                                          <p:stCondLst>
                                            <p:cond delay="1808"/>
                                          </p:stCondLst>
                                        </p:cTn>
                                        <p:tgtEl>
                                          <p:spTgt spid="2">
                                            <p:txEl>
                                              <p:pRg st="6" end="6"/>
                                            </p:txEl>
                                          </p:spTgt>
                                        </p:tgtEl>
                                      </p:cBhvr>
                                      <p:to x="100000" y="95000"/>
                                    </p:animScale>
                                    <p:animScale>
                                      <p:cBhvr>
                                        <p:cTn id="20" dur="166" decel="50000">
                                          <p:stCondLst>
                                            <p:cond delay="1834"/>
                                          </p:stCondLst>
                                        </p:cTn>
                                        <p:tgtEl>
                                          <p:spTgt spid="2">
                                            <p:txEl>
                                              <p:pRg st="6" end="6"/>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2">
                                            <p:txEl>
                                              <p:pRg st="13" end="13"/>
                                            </p:txEl>
                                          </p:spTgt>
                                        </p:tgtEl>
                                        <p:attrNameLst>
                                          <p:attrName>style.visibility</p:attrName>
                                        </p:attrNameLst>
                                      </p:cBhvr>
                                      <p:to>
                                        <p:strVal val="visible"/>
                                      </p:to>
                                    </p:set>
                                    <p:anim calcmode="lin" valueType="num">
                                      <p:cBhvr>
                                        <p:cTn id="25" dur="1000" fill="hold"/>
                                        <p:tgtEl>
                                          <p:spTgt spid="2">
                                            <p:txEl>
                                              <p:pRg st="13" end="13"/>
                                            </p:txEl>
                                          </p:spTgt>
                                        </p:tgtEl>
                                        <p:attrNameLst>
                                          <p:attrName>ppt_w</p:attrName>
                                        </p:attrNameLst>
                                      </p:cBhvr>
                                      <p:tavLst>
                                        <p:tav tm="0">
                                          <p:val>
                                            <p:fltVal val="0"/>
                                          </p:val>
                                        </p:tav>
                                        <p:tav tm="100000">
                                          <p:val>
                                            <p:strVal val="#ppt_w"/>
                                          </p:val>
                                        </p:tav>
                                      </p:tavLst>
                                    </p:anim>
                                    <p:anim calcmode="lin" valueType="num">
                                      <p:cBhvr>
                                        <p:cTn id="26" dur="1000" fill="hold"/>
                                        <p:tgtEl>
                                          <p:spTgt spid="2">
                                            <p:txEl>
                                              <p:pRg st="13" end="13"/>
                                            </p:txEl>
                                          </p:spTgt>
                                        </p:tgtEl>
                                        <p:attrNameLst>
                                          <p:attrName>ppt_h</p:attrName>
                                        </p:attrNameLst>
                                      </p:cBhvr>
                                      <p:tavLst>
                                        <p:tav tm="0">
                                          <p:val>
                                            <p:fltVal val="0"/>
                                          </p:val>
                                        </p:tav>
                                        <p:tav tm="100000">
                                          <p:val>
                                            <p:strVal val="#ppt_h"/>
                                          </p:val>
                                        </p:tav>
                                      </p:tavLst>
                                    </p:anim>
                                    <p:anim calcmode="lin" valueType="num">
                                      <p:cBhvr>
                                        <p:cTn id="27" dur="1000" fill="hold"/>
                                        <p:tgtEl>
                                          <p:spTgt spid="2">
                                            <p:txEl>
                                              <p:pRg st="13" end="13"/>
                                            </p:txEl>
                                          </p:spTgt>
                                        </p:tgtEl>
                                        <p:attrNameLst>
                                          <p:attrName>style.rotation</p:attrName>
                                        </p:attrNameLst>
                                      </p:cBhvr>
                                      <p:tavLst>
                                        <p:tav tm="0">
                                          <p:val>
                                            <p:fltVal val="90"/>
                                          </p:val>
                                        </p:tav>
                                        <p:tav tm="100000">
                                          <p:val>
                                            <p:fltVal val="0"/>
                                          </p:val>
                                        </p:tav>
                                      </p:tavLst>
                                    </p:anim>
                                    <p:animEffect transition="in" filter="fade">
                                      <p:cBhvr>
                                        <p:cTn id="28" dur="10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Shipping &amp; Receiving</a:t>
            </a:r>
            <a:br>
              <a:rPr lang="en-US" dirty="0"/>
            </a:b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19</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892745" y="1291623"/>
            <a:ext cx="7215716" cy="3148554"/>
          </a:xfrm>
          <a:prstGeom prst="rect">
            <a:avLst/>
          </a:prstGeom>
          <a:noFill/>
        </p:spPr>
        <p:txBody>
          <a:bodyPr wrap="square" rtlCol="0">
            <a:spAutoFit/>
          </a:bodyPr>
          <a:lstStyle/>
          <a:p>
            <a:pPr marL="0" lvl="2" defTabSz="914400">
              <a:lnSpc>
                <a:spcPct val="90000"/>
              </a:lnSpc>
              <a:spcBef>
                <a:spcPts val="500"/>
              </a:spcBef>
            </a:pPr>
            <a:r>
              <a:rPr lang="en-US" sz="1900" b="1" dirty="0">
                <a:solidFill>
                  <a:prstClr val="black"/>
                </a:solidFill>
                <a:latin typeface="Century Gothic" panose="020B0502020202020204"/>
              </a:rPr>
              <a:t>Hours of Operations</a:t>
            </a:r>
          </a:p>
          <a:p>
            <a:pPr marL="0" lvl="2" defTabSz="914400">
              <a:lnSpc>
                <a:spcPct val="90000"/>
              </a:lnSpc>
              <a:spcBef>
                <a:spcPts val="500"/>
              </a:spcBef>
            </a:pPr>
            <a:r>
              <a:rPr lang="en-US" sz="1900" b="1" dirty="0">
                <a:solidFill>
                  <a:prstClr val="black"/>
                </a:solidFill>
                <a:latin typeface="Century Gothic" panose="020B0502020202020204"/>
              </a:rPr>
              <a:t>Monday – Friday (8:00 a.m. – 5:00 p.m.)</a:t>
            </a:r>
          </a:p>
          <a:p>
            <a:pPr marL="176213" lvl="2" indent="-176213" defTabSz="914400">
              <a:lnSpc>
                <a:spcPct val="90000"/>
              </a:lnSpc>
              <a:spcBef>
                <a:spcPts val="500"/>
              </a:spcBef>
              <a:buFont typeface="Arial" panose="020B0604020202020204" pitchFamily="34" charset="0"/>
              <a:buChar char="•"/>
            </a:pPr>
            <a:endParaRPr lang="en-US" sz="800" dirty="0">
              <a:solidFill>
                <a:prstClr val="black"/>
              </a:solidFill>
              <a:latin typeface="Century Gothic" panose="020B0502020202020204"/>
            </a:endParaRPr>
          </a:p>
          <a:p>
            <a:pPr marL="800100" lvl="3"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Outgoing Shipments:</a:t>
            </a:r>
          </a:p>
          <a:p>
            <a:pPr marL="1257300" lvl="4"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Shipping Report Requirements</a:t>
            </a:r>
          </a:p>
          <a:p>
            <a:pPr marL="1257300" lvl="4"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Grant Budget Codes if applicable</a:t>
            </a:r>
          </a:p>
          <a:p>
            <a:pPr marL="914400" lvl="4" defTabSz="914400">
              <a:lnSpc>
                <a:spcPct val="90000"/>
              </a:lnSpc>
              <a:spcBef>
                <a:spcPts val="500"/>
              </a:spcBef>
            </a:pPr>
            <a:endParaRPr lang="en-US" sz="1900" dirty="0">
              <a:solidFill>
                <a:prstClr val="black"/>
              </a:solidFill>
              <a:latin typeface="Century Gothic" panose="020B0502020202020204"/>
            </a:endParaRPr>
          </a:p>
          <a:p>
            <a:pPr marL="800100" lvl="3"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Incoming Shipments:</a:t>
            </a:r>
          </a:p>
          <a:p>
            <a:pPr marL="1090613" lvl="4"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Proof of Delivery by Signature, E-mail, etc.</a:t>
            </a:r>
          </a:p>
          <a:p>
            <a:pPr marL="1090613" lvl="4"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Packing Slips  &amp;  Accounts Payable</a:t>
            </a:r>
          </a:p>
        </p:txBody>
      </p:sp>
      <p:sp>
        <p:nvSpPr>
          <p:cNvPr id="7" name="TextBox 6"/>
          <p:cNvSpPr txBox="1"/>
          <p:nvPr/>
        </p:nvSpPr>
        <p:spPr>
          <a:xfrm>
            <a:off x="391585" y="4755556"/>
            <a:ext cx="7215714" cy="369332"/>
          </a:xfrm>
          <a:prstGeom prst="rect">
            <a:avLst/>
          </a:prstGeom>
          <a:noFill/>
        </p:spPr>
        <p:txBody>
          <a:bodyPr wrap="square" rtlCol="0">
            <a:spAutoFit/>
          </a:bodyPr>
          <a:lstStyle/>
          <a:p>
            <a:pPr algn="ctr"/>
            <a:r>
              <a:rPr lang="en-US" b="1" dirty="0">
                <a:solidFill>
                  <a:srgbClr val="FF0000"/>
                </a:solidFill>
              </a:rPr>
              <a:t>KNOW WHAT YOU ARE SIGNING FOR</a:t>
            </a:r>
          </a:p>
        </p:txBody>
      </p:sp>
    </p:spTree>
    <p:extLst>
      <p:ext uri="{BB962C8B-B14F-4D97-AF65-F5344CB8AC3E}">
        <p14:creationId xmlns:p14="http://schemas.microsoft.com/office/powerpoint/2010/main" val="32405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Fiscal Affairs</a:t>
            </a:r>
            <a:br>
              <a:rPr lang="en-US" dirty="0"/>
            </a:br>
            <a:r>
              <a:rPr lang="en-US" dirty="0"/>
              <a:t>Purchasing Department Staff</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2</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963083" y="2170854"/>
            <a:ext cx="7215716" cy="3628173"/>
          </a:xfrm>
          <a:prstGeom prst="rect">
            <a:avLst/>
          </a:prstGeom>
          <a:noFill/>
        </p:spPr>
        <p:txBody>
          <a:bodyPr wrap="square" rtlCol="0">
            <a:spAutoFit/>
          </a:bodyPr>
          <a:lstStyle/>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Clen Burton, VP of Fiscal Affairs		ext. 8261</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Sonja Blinka, Director		     	    	ext.  8474</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Jerri Glenn, Buyer	                            	ext.  8473</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Nicole Lloyd, Buyer				ext. 8720</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Shipping &amp; Receiving				ext.  8241</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Pat Harris, COM Mailroom	        		ext.  8430</a:t>
            </a:r>
          </a:p>
        </p:txBody>
      </p:sp>
    </p:spTree>
    <p:extLst>
      <p:ext uri="{BB962C8B-B14F-4D97-AF65-F5344CB8AC3E}">
        <p14:creationId xmlns:p14="http://schemas.microsoft.com/office/powerpoint/2010/main" val="1504213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20</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477630" y="2053293"/>
            <a:ext cx="7779679" cy="3763081"/>
          </a:xfrm>
          <a:prstGeom prst="rect">
            <a:avLst/>
          </a:prstGeom>
          <a:noFill/>
        </p:spPr>
        <p:txBody>
          <a:bodyPr wrap="square" rtlCol="0">
            <a:spAutoFit/>
          </a:bodyPr>
          <a:lstStyle/>
          <a:p>
            <a:pPr marL="0" lvl="2" defTabSz="914400">
              <a:lnSpc>
                <a:spcPct val="90000"/>
              </a:lnSpc>
              <a:spcBef>
                <a:spcPts val="500"/>
              </a:spcBef>
            </a:pPr>
            <a:r>
              <a:rPr lang="en-US" sz="1900" b="1" dirty="0">
                <a:solidFill>
                  <a:prstClr val="black"/>
                </a:solidFill>
                <a:latin typeface="Century Gothic" panose="020B0502020202020204"/>
              </a:rPr>
              <a:t>YOU CANNOT BACK DATE A REQUISITOIN…..</a:t>
            </a:r>
          </a:p>
          <a:p>
            <a:pPr marL="0" lvl="2" defTabSz="914400">
              <a:lnSpc>
                <a:spcPct val="90000"/>
              </a:lnSpc>
              <a:spcBef>
                <a:spcPts val="500"/>
              </a:spcBef>
            </a:pPr>
            <a:r>
              <a:rPr lang="en-US" sz="1900" dirty="0">
                <a:solidFill>
                  <a:prstClr val="black"/>
                </a:solidFill>
                <a:latin typeface="Century Gothic" panose="020B0502020202020204"/>
              </a:rPr>
              <a:t>Did you receive goods or services without a purchase order?</a:t>
            </a:r>
          </a:p>
          <a:p>
            <a:pPr marL="0" lvl="2" defTabSz="914400">
              <a:lnSpc>
                <a:spcPct val="90000"/>
              </a:lnSpc>
              <a:spcBef>
                <a:spcPts val="500"/>
              </a:spcBef>
            </a:pPr>
            <a:r>
              <a:rPr lang="en-US" sz="1900" dirty="0">
                <a:solidFill>
                  <a:prstClr val="black"/>
                </a:solidFill>
                <a:latin typeface="Century Gothic" panose="020B0502020202020204"/>
              </a:rPr>
              <a:t>Kindly, thank the vendor for their donation to COM or tell the vendor to send the invoice to your home address and prepare to pay the bill </a:t>
            </a:r>
            <a:r>
              <a:rPr lang="en-US" sz="1900" dirty="0">
                <a:solidFill>
                  <a:prstClr val="black"/>
                </a:solidFill>
                <a:latin typeface="Century Gothic" panose="020B0502020202020204"/>
                <a:sym typeface="Wingdings" panose="05000000000000000000" pitchFamily="2" charset="2"/>
              </a:rPr>
              <a:t></a:t>
            </a: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0" lvl="2" defTabSz="914400">
              <a:lnSpc>
                <a:spcPct val="90000"/>
              </a:lnSpc>
              <a:spcBef>
                <a:spcPts val="500"/>
              </a:spcBef>
            </a:pPr>
            <a:r>
              <a:rPr lang="en-US" sz="1900" b="1" dirty="0">
                <a:solidFill>
                  <a:prstClr val="black"/>
                </a:solidFill>
                <a:latin typeface="Century Gothic" panose="020B0502020202020204"/>
              </a:rPr>
              <a:t>THE COLLEGE IS TAX EXEMPT</a:t>
            </a:r>
            <a:r>
              <a:rPr lang="en-US" sz="1900" dirty="0">
                <a:solidFill>
                  <a:prstClr val="black"/>
                </a:solidFill>
                <a:latin typeface="Century Gothic" panose="020B0502020202020204"/>
              </a:rPr>
              <a:t>…..The college </a:t>
            </a:r>
            <a:r>
              <a:rPr lang="en-US" sz="1900" b="1" u="sng" dirty="0">
                <a:solidFill>
                  <a:prstClr val="black"/>
                </a:solidFill>
                <a:latin typeface="Century Gothic" panose="020B0502020202020204"/>
              </a:rPr>
              <a:t>will not </a:t>
            </a:r>
            <a:r>
              <a:rPr lang="en-US" sz="1900" dirty="0">
                <a:solidFill>
                  <a:prstClr val="black"/>
                </a:solidFill>
                <a:latin typeface="Century Gothic" panose="020B0502020202020204"/>
              </a:rPr>
              <a:t>reimburse tax.</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0" lvl="2" defTabSz="914400">
              <a:lnSpc>
                <a:spcPct val="90000"/>
              </a:lnSpc>
              <a:spcBef>
                <a:spcPts val="500"/>
              </a:spcBef>
            </a:pPr>
            <a:r>
              <a:rPr lang="en-US" sz="1900" b="1" dirty="0">
                <a:solidFill>
                  <a:prstClr val="black"/>
                </a:solidFill>
                <a:latin typeface="Century Gothic" panose="020B0502020202020204"/>
              </a:rPr>
              <a:t>ALWAYS INCLUDE….Shipping and handling as separate Line Item</a:t>
            </a:r>
          </a:p>
          <a:p>
            <a:pPr marL="0" lvl="2" defTabSz="914400">
              <a:lnSpc>
                <a:spcPct val="90000"/>
              </a:lnSpc>
              <a:spcBef>
                <a:spcPts val="500"/>
              </a:spcBef>
            </a:pPr>
            <a:r>
              <a:rPr lang="en-US" sz="1900" dirty="0">
                <a:solidFill>
                  <a:prstClr val="black"/>
                </a:solidFill>
                <a:latin typeface="Century Gothic" panose="020B0502020202020204"/>
              </a:rPr>
              <a:t>The cost of shipping and handling WILL be assigned to the associated GL.</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p:txBody>
      </p:sp>
      <p:pic>
        <p:nvPicPr>
          <p:cNvPr id="8" name="Picture 7"/>
          <p:cNvPicPr>
            <a:picLocks noChangeAspect="1"/>
          </p:cNvPicPr>
          <p:nvPr/>
        </p:nvPicPr>
        <p:blipFill>
          <a:blip r:embed="rId3"/>
          <a:stretch>
            <a:fillRect/>
          </a:stretch>
        </p:blipFill>
        <p:spPr>
          <a:xfrm>
            <a:off x="477630" y="1234617"/>
            <a:ext cx="5560034" cy="548688"/>
          </a:xfrm>
          <a:prstGeom prst="rect">
            <a:avLst/>
          </a:prstGeom>
        </p:spPr>
      </p:pic>
      <p:pic>
        <p:nvPicPr>
          <p:cNvPr id="9" name="Picture 8"/>
          <p:cNvPicPr>
            <a:picLocks noChangeAspect="1"/>
          </p:cNvPicPr>
          <p:nvPr/>
        </p:nvPicPr>
        <p:blipFill>
          <a:blip r:embed="rId4"/>
          <a:stretch>
            <a:fillRect/>
          </a:stretch>
        </p:blipFill>
        <p:spPr>
          <a:xfrm>
            <a:off x="6538833" y="177024"/>
            <a:ext cx="1639966" cy="2347163"/>
          </a:xfrm>
          <a:prstGeom prst="rect">
            <a:avLst/>
          </a:prstGeom>
        </p:spPr>
      </p:pic>
    </p:spTree>
    <p:extLst>
      <p:ext uri="{BB962C8B-B14F-4D97-AF65-F5344CB8AC3E}">
        <p14:creationId xmlns:p14="http://schemas.microsoft.com/office/powerpoint/2010/main" val="2237635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Purchasing Website Tools</a:t>
            </a:r>
            <a:br>
              <a:rPr lang="en-US" dirty="0"/>
            </a:b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21</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963084" y="2263892"/>
            <a:ext cx="7215716" cy="3300904"/>
          </a:xfrm>
          <a:prstGeom prst="rect">
            <a:avLst/>
          </a:prstGeom>
          <a:noFill/>
        </p:spPr>
        <p:txBody>
          <a:bodyPr wrap="square" rtlCol="0">
            <a:spAutoFit/>
          </a:bodyPr>
          <a:lstStyle/>
          <a:p>
            <a:pPr marL="0" lvl="2" defTabSz="914400">
              <a:lnSpc>
                <a:spcPct val="90000"/>
              </a:lnSpc>
              <a:spcBef>
                <a:spcPts val="500"/>
              </a:spcBef>
            </a:pPr>
            <a:r>
              <a:rPr lang="en-US" sz="1900" dirty="0">
                <a:solidFill>
                  <a:prstClr val="black"/>
                </a:solidFill>
                <a:latin typeface="Century Gothic" panose="020B0502020202020204"/>
              </a:rPr>
              <a:t>Purchasing Department Website Resource</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Request for Professional/Consulting Services</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New Vendor Request Form</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Standard Service Agreement (SSA)</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Professional Services Agreement (PSA)</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Department Contacts</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External Site for Public Info</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Internal Site for Employee Only Access</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State Co-Operatives and Inter-Local Contracts</a:t>
            </a:r>
          </a:p>
          <a:p>
            <a:pPr marL="342900" lvl="2" indent="-342900"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Surplus &amp; Auction Details</a:t>
            </a:r>
          </a:p>
        </p:txBody>
      </p:sp>
      <p:sp>
        <p:nvSpPr>
          <p:cNvPr id="7" name="TextBox 6"/>
          <p:cNvSpPr txBox="1"/>
          <p:nvPr/>
        </p:nvSpPr>
        <p:spPr>
          <a:xfrm>
            <a:off x="963083" y="1468967"/>
            <a:ext cx="7215714" cy="461665"/>
          </a:xfrm>
          <a:prstGeom prst="rect">
            <a:avLst/>
          </a:prstGeom>
          <a:noFill/>
        </p:spPr>
        <p:txBody>
          <a:bodyPr wrap="square" rtlCol="0">
            <a:spAutoFit/>
          </a:bodyPr>
          <a:lstStyle/>
          <a:p>
            <a:pPr algn="ctr"/>
            <a:r>
              <a:rPr lang="en-US" sz="2400" b="1" dirty="0">
                <a:solidFill>
                  <a:srgbClr val="FF0000"/>
                </a:solidFill>
              </a:rPr>
              <a:t>HTTP://WWW.COM.EDU/PURCHASING</a:t>
            </a:r>
          </a:p>
        </p:txBody>
      </p:sp>
    </p:spTree>
    <p:extLst>
      <p:ext uri="{BB962C8B-B14F-4D97-AF65-F5344CB8AC3E}">
        <p14:creationId xmlns:p14="http://schemas.microsoft.com/office/powerpoint/2010/main" val="2441427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Information Technology (IT) Purchases</a:t>
            </a:r>
            <a:br>
              <a:rPr lang="en-US" dirty="0"/>
            </a:br>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22</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Rectangle 1"/>
          <p:cNvSpPr/>
          <p:nvPr/>
        </p:nvSpPr>
        <p:spPr>
          <a:xfrm>
            <a:off x="963084" y="742247"/>
            <a:ext cx="8147624" cy="5324535"/>
          </a:xfrm>
          <a:prstGeom prst="rect">
            <a:avLst/>
          </a:prstGeom>
        </p:spPr>
        <p:txBody>
          <a:bodyPr wrap="square">
            <a:spAutoFit/>
          </a:bodyPr>
          <a:lstStyle/>
          <a:p>
            <a:pPr marL="285750" indent="-285750">
              <a:buFont typeface="Arial" panose="020B0604020202020204" pitchFamily="34" charset="0"/>
              <a:buChar char="•"/>
            </a:pPr>
            <a:r>
              <a:rPr lang="en-US" sz="1600" b="1" dirty="0">
                <a:latin typeface="Century Gothic" panose="020B0502020202020204" pitchFamily="34" charset="0"/>
              </a:rPr>
              <a:t>IT Purchase Request Form:</a:t>
            </a:r>
          </a:p>
          <a:p>
            <a:pPr lvl="1"/>
            <a:r>
              <a:rPr lang="en-US" sz="1600" b="1" dirty="0">
                <a:latin typeface="Century Gothic" panose="020B0502020202020204" pitchFamily="34" charset="0"/>
              </a:rPr>
              <a:t>located on Infocentral (anything but consumables)</a:t>
            </a:r>
          </a:p>
          <a:p>
            <a:pPr lvl="1"/>
            <a:r>
              <a:rPr lang="en-US" sz="1600" b="1" dirty="0">
                <a:latin typeface="Century Gothic" panose="020B0502020202020204" pitchFamily="34" charset="0"/>
              </a:rPr>
              <a:t>"I:\Campus Forms\ITS Forms\ITS-Technology-Purchase-Request-Form.pdf”</a:t>
            </a:r>
          </a:p>
          <a:p>
            <a:endParaRPr lang="en-US" sz="1600" dirty="0">
              <a:latin typeface="Century Gothic" panose="020B0502020202020204" pitchFamily="34" charset="0"/>
            </a:endParaRPr>
          </a:p>
          <a:p>
            <a:pPr marL="285750" indent="-285750">
              <a:buFont typeface="Arial" panose="020B0604020202020204" pitchFamily="34" charset="0"/>
              <a:buChar char="•"/>
            </a:pPr>
            <a:r>
              <a:rPr lang="en-US" sz="1600" b="1" dirty="0">
                <a:latin typeface="Century Gothic" panose="020B0502020202020204" pitchFamily="34" charset="0"/>
              </a:rPr>
              <a:t>IT Standard Equipment List</a:t>
            </a:r>
          </a:p>
          <a:p>
            <a:endParaRPr lang="en-US" sz="1200" dirty="0">
              <a:latin typeface="Century Gothic" panose="020B0502020202020204" pitchFamily="34" charset="0"/>
            </a:endParaRPr>
          </a:p>
          <a:p>
            <a:pPr marL="285750" indent="-285750">
              <a:buFont typeface="Arial" panose="020B0604020202020204" pitchFamily="34" charset="0"/>
              <a:buChar char="•"/>
            </a:pPr>
            <a:r>
              <a:rPr lang="en-US" sz="1600" b="1" dirty="0">
                <a:latin typeface="Century Gothic" panose="020B0502020202020204" pitchFamily="34" charset="0"/>
              </a:rPr>
              <a:t>Information Technology Services evaluation:</a:t>
            </a:r>
          </a:p>
          <a:p>
            <a:endParaRPr lang="en-US" sz="1600" b="1" dirty="0">
              <a:latin typeface="Century Gothic" panose="020B0502020202020204" pitchFamily="34" charset="0"/>
            </a:endParaRPr>
          </a:p>
          <a:p>
            <a:pPr marL="628650" lvl="1" indent="-171450">
              <a:buFont typeface="Arial" panose="020B0604020202020204" pitchFamily="34" charset="0"/>
              <a:buChar char="•"/>
            </a:pPr>
            <a:r>
              <a:rPr lang="en-US" sz="1200" dirty="0">
                <a:latin typeface="Century Gothic" panose="020B0502020202020204" pitchFamily="34" charset="0"/>
              </a:rPr>
              <a:t>Operating system compatibility.</a:t>
            </a:r>
          </a:p>
          <a:p>
            <a:pPr marL="628650" lvl="1" indent="-171450">
              <a:buFont typeface="Arial" panose="020B0604020202020204" pitchFamily="34" charset="0"/>
              <a:buChar char="•"/>
            </a:pPr>
            <a:r>
              <a:rPr lang="en-US" sz="1200" dirty="0">
                <a:latin typeface="Century Gothic" panose="020B0502020202020204" pitchFamily="34" charset="0"/>
              </a:rPr>
              <a:t>Hardware compatibility.</a:t>
            </a:r>
          </a:p>
          <a:p>
            <a:pPr marL="628650" lvl="1" indent="-171450">
              <a:buFont typeface="Arial" panose="020B0604020202020204" pitchFamily="34" charset="0"/>
              <a:buChar char="•"/>
            </a:pPr>
            <a:r>
              <a:rPr lang="en-US" sz="1200" dirty="0">
                <a:latin typeface="Century Gothic" panose="020B0502020202020204" pitchFamily="34" charset="0"/>
              </a:rPr>
              <a:t>Integration with existing systems.</a:t>
            </a:r>
          </a:p>
          <a:p>
            <a:pPr marL="628650" lvl="1" indent="-171450">
              <a:buFont typeface="Arial" panose="020B0604020202020204" pitchFamily="34" charset="0"/>
              <a:buChar char="•"/>
            </a:pPr>
            <a:r>
              <a:rPr lang="en-US" sz="1200" dirty="0">
                <a:latin typeface="Century Gothic" panose="020B0502020202020204" pitchFamily="34" charset="0"/>
              </a:rPr>
              <a:t>Authentication method.</a:t>
            </a:r>
          </a:p>
          <a:p>
            <a:pPr marL="628650" lvl="1" indent="-171450">
              <a:buFont typeface="Arial" panose="020B0604020202020204" pitchFamily="34" charset="0"/>
              <a:buChar char="•"/>
            </a:pPr>
            <a:r>
              <a:rPr lang="en-US" sz="1200" dirty="0">
                <a:latin typeface="Century Gothic" panose="020B0502020202020204" pitchFamily="34" charset="0"/>
              </a:rPr>
              <a:t>Unique capability of the product</a:t>
            </a:r>
          </a:p>
          <a:p>
            <a:pPr marL="628650" lvl="1" indent="-171450">
              <a:buFont typeface="Arial" panose="020B0604020202020204" pitchFamily="34" charset="0"/>
              <a:buChar char="•"/>
            </a:pPr>
            <a:r>
              <a:rPr lang="en-US" sz="1200" dirty="0">
                <a:latin typeface="Century Gothic" panose="020B0502020202020204" pitchFamily="34" charset="0"/>
              </a:rPr>
              <a:t>Will additional resources be required to support the product?</a:t>
            </a:r>
          </a:p>
          <a:p>
            <a:pPr marL="628650" lvl="1" indent="-171450">
              <a:buFont typeface="Arial" panose="020B0604020202020204" pitchFamily="34" charset="0"/>
              <a:buChar char="•"/>
            </a:pPr>
            <a:r>
              <a:rPr lang="en-US" sz="1200" dirty="0">
                <a:latin typeface="Century Gothic" panose="020B0502020202020204" pitchFamily="34" charset="0"/>
              </a:rPr>
              <a:t>Network resource impact.</a:t>
            </a:r>
          </a:p>
          <a:p>
            <a:pPr marL="628650" lvl="1" indent="-171450">
              <a:buFont typeface="Arial" panose="020B0604020202020204" pitchFamily="34" charset="0"/>
              <a:buChar char="•"/>
            </a:pPr>
            <a:r>
              <a:rPr lang="en-US" sz="1200" dirty="0">
                <a:latin typeface="Century Gothic" panose="020B0502020202020204" pitchFamily="34" charset="0"/>
              </a:rPr>
              <a:t>Licensing (term).</a:t>
            </a:r>
          </a:p>
          <a:p>
            <a:pPr marL="628650" lvl="1" indent="-171450">
              <a:buFont typeface="Arial" panose="020B0604020202020204" pitchFamily="34" charset="0"/>
              <a:buChar char="•"/>
            </a:pPr>
            <a:r>
              <a:rPr lang="en-US" sz="1200" dirty="0">
                <a:latin typeface="Century Gothic" panose="020B0502020202020204" pitchFamily="34" charset="0"/>
              </a:rPr>
              <a:t>Vendor support.</a:t>
            </a:r>
          </a:p>
          <a:p>
            <a:pPr marL="628650" lvl="1" indent="-171450">
              <a:buFont typeface="Arial" panose="020B0604020202020204" pitchFamily="34" charset="0"/>
              <a:buChar char="•"/>
            </a:pPr>
            <a:r>
              <a:rPr lang="en-US" sz="1200" dirty="0">
                <a:latin typeface="Century Gothic" panose="020B0502020202020204" pitchFamily="34" charset="0"/>
              </a:rPr>
              <a:t>Training.</a:t>
            </a:r>
          </a:p>
          <a:p>
            <a:pPr marL="628650" lvl="1" indent="-171450">
              <a:buFont typeface="Arial" panose="020B0604020202020204" pitchFamily="34" charset="0"/>
              <a:buChar char="•"/>
            </a:pPr>
            <a:r>
              <a:rPr lang="en-US" sz="1200" dirty="0">
                <a:latin typeface="Century Gothic" panose="020B0502020202020204" pitchFamily="34" charset="0"/>
              </a:rPr>
              <a:t>Stakeholder product requirements.</a:t>
            </a:r>
          </a:p>
          <a:p>
            <a:pPr marL="628650" lvl="1" indent="-171450">
              <a:buFont typeface="Arial" panose="020B0604020202020204" pitchFamily="34" charset="0"/>
              <a:buChar char="•"/>
            </a:pPr>
            <a:r>
              <a:rPr lang="en-US" sz="1200" dirty="0">
                <a:latin typeface="Century Gothic" panose="020B0502020202020204" pitchFamily="34" charset="0"/>
              </a:rPr>
              <a:t>Responsible stakeholder determination post deployment.</a:t>
            </a:r>
          </a:p>
          <a:p>
            <a:pPr marL="628650" lvl="1" indent="-171450">
              <a:buFont typeface="Arial" panose="020B0604020202020204" pitchFamily="34" charset="0"/>
              <a:buChar char="•"/>
            </a:pPr>
            <a:r>
              <a:rPr lang="en-US" sz="1200" dirty="0">
                <a:latin typeface="Century Gothic" panose="020B0502020202020204" pitchFamily="34" charset="0"/>
              </a:rPr>
              <a:t>Responsible budgetary stakeholder.</a:t>
            </a:r>
          </a:p>
          <a:p>
            <a:pPr marL="628650" lvl="1" indent="-171450">
              <a:buFont typeface="Arial" panose="020B0604020202020204" pitchFamily="34" charset="0"/>
              <a:buChar char="•"/>
            </a:pPr>
            <a:r>
              <a:rPr lang="en-US" sz="1200" dirty="0">
                <a:latin typeface="Century Gothic" panose="020B0502020202020204" pitchFamily="34" charset="0"/>
              </a:rPr>
              <a:t>Installation scope and type.</a:t>
            </a:r>
          </a:p>
          <a:p>
            <a:pPr marL="628650" lvl="1" indent="-171450">
              <a:buFont typeface="Arial" panose="020B0604020202020204" pitchFamily="34" charset="0"/>
              <a:buChar char="•"/>
            </a:pPr>
            <a:r>
              <a:rPr lang="en-US" sz="1200" dirty="0">
                <a:latin typeface="Century Gothic" panose="020B0502020202020204" pitchFamily="34" charset="0"/>
              </a:rPr>
              <a:t>Projected update frequency.</a:t>
            </a:r>
          </a:p>
          <a:p>
            <a:pPr marL="628650" lvl="1" indent="-171450">
              <a:buFont typeface="Arial" panose="020B0604020202020204" pitchFamily="34" charset="0"/>
              <a:buChar char="•"/>
            </a:pPr>
            <a:r>
              <a:rPr lang="en-US" sz="1200" dirty="0">
                <a:latin typeface="Century Gothic" panose="020B0502020202020204" pitchFamily="34" charset="0"/>
              </a:rPr>
              <a:t>Competing product comparison.</a:t>
            </a:r>
          </a:p>
          <a:p>
            <a:pPr marL="628650" lvl="1" indent="-171450">
              <a:buFont typeface="Arial" panose="020B0604020202020204" pitchFamily="34" charset="0"/>
              <a:buChar char="•"/>
            </a:pPr>
            <a:r>
              <a:rPr lang="en-US" sz="1200" dirty="0">
                <a:latin typeface="Century Gothic" panose="020B0502020202020204" pitchFamily="34" charset="0"/>
              </a:rPr>
              <a:t>Projected implementation date.</a:t>
            </a:r>
          </a:p>
          <a:p>
            <a:pPr marL="628650" lvl="1" indent="-171450">
              <a:buFont typeface="Arial" panose="020B0604020202020204" pitchFamily="34" charset="0"/>
              <a:buChar char="•"/>
            </a:pPr>
            <a:r>
              <a:rPr lang="en-US" sz="1200" dirty="0">
                <a:latin typeface="Century Gothic" panose="020B0502020202020204" pitchFamily="34" charset="0"/>
              </a:rPr>
              <a:t>Technical contacts.</a:t>
            </a:r>
          </a:p>
        </p:txBody>
      </p:sp>
    </p:spTree>
    <p:extLst>
      <p:ext uri="{BB962C8B-B14F-4D97-AF65-F5344CB8AC3E}">
        <p14:creationId xmlns:p14="http://schemas.microsoft.com/office/powerpoint/2010/main" val="1806221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Marketing &amp; Public Affairs (MPA)</a:t>
            </a:r>
            <a:br>
              <a:rPr lang="en-US" dirty="0"/>
            </a:br>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23</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Rectangle 1"/>
          <p:cNvSpPr/>
          <p:nvPr/>
        </p:nvSpPr>
        <p:spPr>
          <a:xfrm>
            <a:off x="712177" y="1120676"/>
            <a:ext cx="7772400" cy="4090351"/>
          </a:xfrm>
          <a:prstGeom prst="rect">
            <a:avLst/>
          </a:prstGeom>
        </p:spPr>
        <p:txBody>
          <a:bodyPr wrap="square">
            <a:spAutoFit/>
          </a:bodyPr>
          <a:lstStyle/>
          <a:p>
            <a:pPr marL="0" lvl="2" defTabSz="914400">
              <a:lnSpc>
                <a:spcPct val="90000"/>
              </a:lnSpc>
              <a:spcBef>
                <a:spcPts val="500"/>
              </a:spcBef>
            </a:pPr>
            <a:r>
              <a:rPr lang="en-US" sz="1900" dirty="0">
                <a:solidFill>
                  <a:prstClr val="black"/>
                </a:solidFill>
                <a:latin typeface="Century Gothic" panose="020B0502020202020204"/>
              </a:rPr>
              <a:t>MPA now pays for:</a:t>
            </a:r>
          </a:p>
          <a:p>
            <a:pPr marL="465138" lvl="2" indent="-465138" defTabSz="914400">
              <a:lnSpc>
                <a:spcPct val="90000"/>
              </a:lnSpc>
              <a:spcBef>
                <a:spcPts val="500"/>
              </a:spcBef>
            </a:pPr>
            <a:r>
              <a:rPr lang="en-US" sz="1900" dirty="0">
                <a:solidFill>
                  <a:prstClr val="black"/>
                </a:solidFill>
                <a:latin typeface="Century Gothic" panose="020B0502020202020204"/>
              </a:rPr>
              <a:t>	• Business cards (250)</a:t>
            </a:r>
          </a:p>
          <a:p>
            <a:pPr marL="465138" lvl="2" indent="-465138" defTabSz="914400">
              <a:lnSpc>
                <a:spcPct val="90000"/>
              </a:lnSpc>
              <a:spcBef>
                <a:spcPts val="500"/>
              </a:spcBef>
            </a:pPr>
            <a:r>
              <a:rPr lang="en-US" sz="1900" dirty="0">
                <a:solidFill>
                  <a:prstClr val="black"/>
                </a:solidFill>
                <a:latin typeface="Century Gothic" panose="020B0502020202020204"/>
              </a:rPr>
              <a:t>	• Nametags (1 per employee)</a:t>
            </a:r>
          </a:p>
          <a:p>
            <a:pPr marL="465138" lvl="2" indent="-465138" defTabSz="914400">
              <a:lnSpc>
                <a:spcPct val="90000"/>
              </a:lnSpc>
              <a:spcBef>
                <a:spcPts val="500"/>
              </a:spcBef>
            </a:pPr>
            <a:r>
              <a:rPr lang="en-US" sz="1900" dirty="0">
                <a:solidFill>
                  <a:prstClr val="black"/>
                </a:solidFill>
                <a:latin typeface="Century Gothic" panose="020B0502020202020204"/>
              </a:rPr>
              <a:t>	• Fact Sheets (500/year)</a:t>
            </a:r>
          </a:p>
          <a:p>
            <a:pPr marL="465138" lvl="2" indent="-465138" defTabSz="914400">
              <a:lnSpc>
                <a:spcPct val="90000"/>
              </a:lnSpc>
              <a:spcBef>
                <a:spcPts val="500"/>
              </a:spcBef>
            </a:pPr>
            <a:r>
              <a:rPr lang="en-US" sz="1900" dirty="0">
                <a:solidFill>
                  <a:prstClr val="black"/>
                </a:solidFill>
                <a:latin typeface="Century Gothic" panose="020B0502020202020204"/>
              </a:rPr>
              <a:t>	• Tri-fold brochures</a:t>
            </a:r>
          </a:p>
          <a:p>
            <a:pPr marL="465138" lvl="2" indent="-465138" defTabSz="914400">
              <a:lnSpc>
                <a:spcPct val="90000"/>
              </a:lnSpc>
              <a:spcBef>
                <a:spcPts val="500"/>
              </a:spcBef>
            </a:pPr>
            <a:r>
              <a:rPr lang="en-US" sz="1900" dirty="0">
                <a:solidFill>
                  <a:prstClr val="black"/>
                </a:solidFill>
                <a:latin typeface="Century Gothic" panose="020B0502020202020204"/>
              </a:rPr>
              <a:t>	• Advertising </a:t>
            </a:r>
          </a:p>
          <a:p>
            <a:pPr marL="465138" lvl="2" indent="-465138" defTabSz="914400">
              <a:lnSpc>
                <a:spcPct val="90000"/>
              </a:lnSpc>
              <a:spcBef>
                <a:spcPts val="500"/>
              </a:spcBef>
            </a:pPr>
            <a:endParaRPr lang="en-US" sz="1900" dirty="0">
              <a:solidFill>
                <a:prstClr val="black"/>
              </a:solidFill>
              <a:latin typeface="Century Gothic" panose="020B0502020202020204"/>
            </a:endParaRPr>
          </a:p>
          <a:p>
            <a:pPr marL="12700" lvl="2" indent="-12700" defTabSz="914400">
              <a:lnSpc>
                <a:spcPct val="90000"/>
              </a:lnSpc>
              <a:spcBef>
                <a:spcPts val="500"/>
              </a:spcBef>
            </a:pPr>
            <a:r>
              <a:rPr lang="en-US" sz="1900" dirty="0">
                <a:solidFill>
                  <a:prstClr val="black"/>
                </a:solidFill>
                <a:latin typeface="Century Gothic" panose="020B0502020202020204"/>
              </a:rPr>
              <a:t>All requested promotional items, signage, and materials requiring the college logo and brand must be routed through the MPA Office.</a:t>
            </a:r>
          </a:p>
          <a:p>
            <a:pPr marL="12700" lvl="2" indent="-12700" defTabSz="914400">
              <a:lnSpc>
                <a:spcPct val="90000"/>
              </a:lnSpc>
              <a:spcBef>
                <a:spcPts val="500"/>
              </a:spcBef>
            </a:pPr>
            <a:endParaRPr lang="en-US" sz="1900" dirty="0">
              <a:solidFill>
                <a:prstClr val="black"/>
              </a:solidFill>
              <a:latin typeface="Century Gothic" panose="020B0502020202020204"/>
            </a:endParaRPr>
          </a:p>
          <a:p>
            <a:pPr marL="12700" lvl="2" indent="-12700" defTabSz="914400">
              <a:lnSpc>
                <a:spcPct val="90000"/>
              </a:lnSpc>
              <a:spcBef>
                <a:spcPts val="500"/>
              </a:spcBef>
            </a:pPr>
            <a:r>
              <a:rPr lang="en-US" sz="1900" dirty="0">
                <a:solidFill>
                  <a:prstClr val="black"/>
                </a:solidFill>
                <a:latin typeface="Century Gothic" panose="020B0502020202020204"/>
              </a:rPr>
              <a:t>MPA provides generic promotional items and table drapes for departmental use</a:t>
            </a:r>
          </a:p>
        </p:txBody>
      </p:sp>
    </p:spTree>
    <p:extLst>
      <p:ext uri="{BB962C8B-B14F-4D97-AF65-F5344CB8AC3E}">
        <p14:creationId xmlns:p14="http://schemas.microsoft.com/office/powerpoint/2010/main" val="227333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430887"/>
          </a:xfrm>
        </p:spPr>
        <p:txBody>
          <a:bodyPr/>
          <a:lstStyle/>
          <a:p>
            <a:r>
              <a:rPr lang="en-US" dirty="0"/>
              <a:t>Purchasing Department Services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3</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928565" y="1277460"/>
            <a:ext cx="7215716" cy="3634841"/>
          </a:xfrm>
          <a:prstGeom prst="rect">
            <a:avLst/>
          </a:prstGeom>
          <a:noFill/>
        </p:spPr>
        <p:txBody>
          <a:bodyPr wrap="square" rtlCol="0">
            <a:spAutoFit/>
          </a:bodyPr>
          <a:lstStyle/>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Oversee and manage expenditures of college funds through acquisitions in accordance with the Texas Education Code, other applicable Government Codes and Local Policies adopted by College of the Mainland’s Board of Trustees.</a:t>
            </a:r>
          </a:p>
          <a:p>
            <a:pPr marL="0" lvl="2" defTabSz="914400">
              <a:lnSpc>
                <a:spcPct val="90000"/>
              </a:lnSpc>
              <a:spcBef>
                <a:spcPts val="500"/>
              </a:spcBef>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Fixed Asset &amp; Property Management including surplus property disposal</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Shipping &amp; Receiving Services</a:t>
            </a:r>
          </a:p>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Central Mailroom Services </a:t>
            </a:r>
          </a:p>
        </p:txBody>
      </p:sp>
    </p:spTree>
    <p:extLst>
      <p:ext uri="{BB962C8B-B14F-4D97-AF65-F5344CB8AC3E}">
        <p14:creationId xmlns:p14="http://schemas.microsoft.com/office/powerpoint/2010/main" val="892851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5950" y="-1"/>
            <a:ext cx="7723716" cy="430887"/>
          </a:xfrm>
        </p:spPr>
        <p:txBody>
          <a:bodyPr/>
          <a:lstStyle/>
          <a:p>
            <a:r>
              <a:rPr lang="en-US" dirty="0"/>
              <a:t>Agenda</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4</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2604229" y="215443"/>
            <a:ext cx="6649105" cy="6771084"/>
          </a:xfrm>
          <a:prstGeom prst="rect">
            <a:avLst/>
          </a:prstGeom>
          <a:noFill/>
        </p:spPr>
        <p:txBody>
          <a:bodyPr wrap="square" rtlCol="0">
            <a:spAutoFit/>
          </a:bodyPr>
          <a:lstStyle/>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New &amp; Refresher</a:t>
            </a:r>
          </a:p>
          <a:p>
            <a:pPr marL="176213" lvl="2" indent="-176213" defTabSz="914400">
              <a:spcBef>
                <a:spcPts val="500"/>
              </a:spcBef>
              <a:buFont typeface="Arial" panose="020B0604020202020204" pitchFamily="34" charset="0"/>
              <a:buChar char="•"/>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Vendor Records</a:t>
            </a:r>
          </a:p>
          <a:p>
            <a:pPr marL="176213" lvl="2" indent="-176213" defTabSz="914400">
              <a:spcBef>
                <a:spcPts val="500"/>
              </a:spcBef>
              <a:buFont typeface="Arial" panose="020B0604020202020204" pitchFamily="34" charset="0"/>
              <a:buChar char="•"/>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Purchasing &amp; Acquisition Policy</a:t>
            </a:r>
          </a:p>
          <a:p>
            <a:pPr marL="633413" lvl="3"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Non-Grant Supplies</a:t>
            </a:r>
          </a:p>
          <a:p>
            <a:pPr marL="633413" lvl="3"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Grant Supplies</a:t>
            </a:r>
          </a:p>
          <a:p>
            <a:pPr marL="457200" lvl="3" defTabSz="914400">
              <a:spcBef>
                <a:spcPts val="500"/>
              </a:spcBef>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Services</a:t>
            </a:r>
          </a:p>
          <a:p>
            <a:pPr marL="633413" lvl="3"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Standard Service Agreement (SSA)</a:t>
            </a:r>
          </a:p>
          <a:p>
            <a:pPr marL="633413" lvl="3"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Professional Services Agreement (PSA)</a:t>
            </a:r>
          </a:p>
          <a:p>
            <a:pPr marL="457200" lvl="3" defTabSz="914400">
              <a:spcBef>
                <a:spcPts val="500"/>
              </a:spcBef>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Purchasing Methods</a:t>
            </a:r>
          </a:p>
          <a:p>
            <a:pPr marL="176213" lvl="2" indent="-176213" defTabSz="914400">
              <a:spcBef>
                <a:spcPts val="500"/>
              </a:spcBef>
              <a:buFont typeface="Arial" panose="020B0604020202020204" pitchFamily="34" charset="0"/>
              <a:buChar char="•"/>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COM Contracts</a:t>
            </a:r>
          </a:p>
          <a:p>
            <a:pPr marL="0" lvl="2" defTabSz="914400">
              <a:spcBef>
                <a:spcPts val="500"/>
              </a:spcBef>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Inventory Management</a:t>
            </a:r>
          </a:p>
          <a:p>
            <a:pPr marL="176213" lvl="2" indent="-176213" defTabSz="914400">
              <a:spcBef>
                <a:spcPts val="500"/>
              </a:spcBef>
              <a:buFont typeface="Arial" panose="020B0604020202020204" pitchFamily="34" charset="0"/>
              <a:buChar char="•"/>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Central Mail/Shipping &amp; Receiving</a:t>
            </a:r>
          </a:p>
          <a:p>
            <a:pPr marL="176213" lvl="2" indent="-176213" defTabSz="914400">
              <a:spcBef>
                <a:spcPts val="500"/>
              </a:spcBef>
              <a:buFont typeface="Arial" panose="020B0604020202020204" pitchFamily="34" charset="0"/>
              <a:buChar char="•"/>
            </a:pPr>
            <a:endParaRPr lang="en-US" sz="10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Website Tools</a:t>
            </a:r>
          </a:p>
          <a:p>
            <a:pPr marL="176213" lvl="2" indent="-176213" defTabSz="914400">
              <a:spcBef>
                <a:spcPts val="500"/>
              </a:spcBef>
              <a:buFont typeface="Arial" panose="020B0604020202020204" pitchFamily="34" charset="0"/>
              <a:buChar char="•"/>
            </a:pPr>
            <a:endParaRPr lang="en-US" sz="8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Information Technology (IT) Purchases</a:t>
            </a:r>
          </a:p>
          <a:p>
            <a:pPr marL="176213" lvl="2" indent="-176213" defTabSz="914400">
              <a:spcBef>
                <a:spcPts val="500"/>
              </a:spcBef>
              <a:buFont typeface="Arial" panose="020B0604020202020204" pitchFamily="34" charset="0"/>
              <a:buChar char="•"/>
            </a:pPr>
            <a:endParaRPr lang="en-US" sz="400" dirty="0">
              <a:solidFill>
                <a:prstClr val="black"/>
              </a:solidFill>
              <a:latin typeface="Century Gothic" panose="020B0502020202020204"/>
            </a:endParaRPr>
          </a:p>
          <a:p>
            <a:pPr marL="176213" lvl="2" indent="-176213" defTabSz="914400">
              <a:spcBef>
                <a:spcPts val="500"/>
              </a:spcBef>
              <a:buFont typeface="Arial" panose="020B0604020202020204" pitchFamily="34" charset="0"/>
              <a:buChar char="•"/>
            </a:pPr>
            <a:r>
              <a:rPr lang="en-US" sz="1600" dirty="0">
                <a:solidFill>
                  <a:prstClr val="black"/>
                </a:solidFill>
                <a:latin typeface="Century Gothic" panose="020B0502020202020204"/>
              </a:rPr>
              <a:t>Marketing</a:t>
            </a:r>
          </a:p>
        </p:txBody>
      </p:sp>
    </p:spTree>
    <p:extLst>
      <p:ext uri="{BB962C8B-B14F-4D97-AF65-F5344CB8AC3E}">
        <p14:creationId xmlns:p14="http://schemas.microsoft.com/office/powerpoint/2010/main" val="2224681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430887"/>
          </a:xfrm>
        </p:spPr>
        <p:txBody>
          <a:bodyPr/>
          <a:lstStyle/>
          <a:p>
            <a:r>
              <a:rPr lang="en-US" dirty="0"/>
              <a:t>New &amp; Refresh</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5</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1130137" y="705525"/>
            <a:ext cx="7556663" cy="5779018"/>
          </a:xfrm>
          <a:prstGeom prst="rect">
            <a:avLst/>
          </a:prstGeom>
          <a:noFill/>
        </p:spPr>
        <p:txBody>
          <a:bodyPr wrap="square" rtlCol="0">
            <a:spAutoFit/>
          </a:bodyPr>
          <a:lstStyle/>
          <a:p>
            <a:pPr marL="0" lvl="2" algn="ctr" defTabSz="914400">
              <a:lnSpc>
                <a:spcPct val="90000"/>
              </a:lnSpc>
              <a:spcBef>
                <a:spcPts val="500"/>
              </a:spcBef>
            </a:pPr>
            <a:endParaRPr lang="en-US" sz="1400" b="1" dirty="0">
              <a:latin typeface="Century Gothic" panose="020B0502020202020204"/>
            </a:endParaRPr>
          </a:p>
          <a:p>
            <a:pPr marL="0" lvl="2" algn="ctr" defTabSz="914400">
              <a:lnSpc>
                <a:spcPct val="90000"/>
              </a:lnSpc>
              <a:spcBef>
                <a:spcPts val="500"/>
              </a:spcBef>
            </a:pPr>
            <a:r>
              <a:rPr lang="en-US" sz="1400" b="1" u="sng" dirty="0">
                <a:latin typeface="Century Gothic" panose="020B0502020202020204"/>
              </a:rPr>
              <a:t>Effective January 1, 2019</a:t>
            </a:r>
          </a:p>
          <a:p>
            <a:pPr marL="0" lvl="2" algn="ctr" defTabSz="914400">
              <a:lnSpc>
                <a:spcPct val="90000"/>
              </a:lnSpc>
              <a:spcBef>
                <a:spcPts val="500"/>
              </a:spcBef>
            </a:pPr>
            <a:endParaRPr lang="en-US" sz="1400" b="1" dirty="0">
              <a:latin typeface="Century Gothic" panose="020B0502020202020204"/>
            </a:endParaRPr>
          </a:p>
          <a:p>
            <a:pPr marL="742950" lvl="3" indent="-285750" defTabSz="914400">
              <a:lnSpc>
                <a:spcPct val="90000"/>
              </a:lnSpc>
              <a:spcBef>
                <a:spcPts val="500"/>
              </a:spcBef>
              <a:buFont typeface="Wingdings" panose="05000000000000000000" pitchFamily="2" charset="2"/>
              <a:buChar char="Ø"/>
            </a:pPr>
            <a:r>
              <a:rPr lang="en-US" sz="1400" b="1" dirty="0" smtClean="0">
                <a:latin typeface="Century Gothic" panose="020B0502020202020204"/>
                <a:hlinkClick r:id="rId3"/>
              </a:rPr>
              <a:t>Requisitions@COM.edu</a:t>
            </a:r>
            <a:r>
              <a:rPr lang="en-US" sz="1400" b="1" dirty="0" smtClean="0">
                <a:latin typeface="Century Gothic" panose="020B0502020202020204"/>
              </a:rPr>
              <a:t> </a:t>
            </a:r>
            <a:r>
              <a:rPr lang="en-US" sz="1400" b="1" dirty="0">
                <a:solidFill>
                  <a:srgbClr val="FF0000"/>
                </a:solidFill>
                <a:latin typeface="Century Gothic" panose="020B0502020202020204"/>
              </a:rPr>
              <a:t>(NEW)</a:t>
            </a:r>
          </a:p>
          <a:p>
            <a:pPr marL="742950" lvl="3" indent="-285750" defTabSz="914400">
              <a:lnSpc>
                <a:spcPct val="90000"/>
              </a:lnSpc>
              <a:spcBef>
                <a:spcPts val="500"/>
              </a:spcBef>
              <a:buFont typeface="Wingdings" panose="05000000000000000000" pitchFamily="2" charset="2"/>
              <a:buChar char="Ø"/>
            </a:pPr>
            <a:r>
              <a:rPr lang="en-US" sz="1400" b="1" dirty="0">
                <a:latin typeface="Century Gothic" panose="020B0502020202020204"/>
                <a:hlinkClick r:id="rId4"/>
              </a:rPr>
              <a:t>Shipping@COM.edu</a:t>
            </a:r>
            <a:r>
              <a:rPr lang="en-US" sz="1400" b="1" dirty="0">
                <a:latin typeface="Century Gothic" panose="020B0502020202020204"/>
              </a:rPr>
              <a:t> </a:t>
            </a:r>
            <a:r>
              <a:rPr lang="en-US" sz="1400" b="1" dirty="0">
                <a:solidFill>
                  <a:srgbClr val="FF0000"/>
                </a:solidFill>
                <a:latin typeface="Century Gothic" panose="020B0502020202020204"/>
              </a:rPr>
              <a:t>(NEW)</a:t>
            </a:r>
          </a:p>
          <a:p>
            <a:pPr marL="742950" lvl="3" indent="-285750" defTabSz="914400">
              <a:lnSpc>
                <a:spcPct val="90000"/>
              </a:lnSpc>
              <a:spcBef>
                <a:spcPts val="500"/>
              </a:spcBef>
              <a:buFont typeface="Wingdings" panose="05000000000000000000" pitchFamily="2" charset="2"/>
              <a:buChar char="Ø"/>
            </a:pPr>
            <a:r>
              <a:rPr lang="en-US" sz="1400" b="1" dirty="0">
                <a:latin typeface="Century Gothic" panose="020B0502020202020204"/>
              </a:rPr>
              <a:t>Education Department General Administration (EDGAR) Increase $ for three (3) bid threshold </a:t>
            </a:r>
            <a:r>
              <a:rPr lang="en-US" sz="1400" b="1" dirty="0">
                <a:solidFill>
                  <a:srgbClr val="FF0000"/>
                </a:solidFill>
                <a:latin typeface="Century Gothic" panose="020B0502020202020204"/>
              </a:rPr>
              <a:t>(NEW)</a:t>
            </a:r>
          </a:p>
          <a:p>
            <a:pPr marL="742950" lvl="3" indent="-285750" defTabSz="914400">
              <a:lnSpc>
                <a:spcPct val="90000"/>
              </a:lnSpc>
              <a:spcBef>
                <a:spcPts val="500"/>
              </a:spcBef>
              <a:buFont typeface="Wingdings" panose="05000000000000000000" pitchFamily="2" charset="2"/>
              <a:buChar char="Ø"/>
            </a:pPr>
            <a:r>
              <a:rPr lang="en-US" sz="1400" b="1" dirty="0">
                <a:latin typeface="Century Gothic" panose="020B0502020202020204"/>
              </a:rPr>
              <a:t>Vendor Records &amp; Vendor Processing</a:t>
            </a:r>
          </a:p>
          <a:p>
            <a:pPr marL="1200150" lvl="4" indent="-285750" defTabSz="914400">
              <a:lnSpc>
                <a:spcPct val="90000"/>
              </a:lnSpc>
              <a:spcBef>
                <a:spcPts val="500"/>
              </a:spcBef>
              <a:buFont typeface="Wingdings" panose="05000000000000000000" pitchFamily="2" charset="2"/>
              <a:buChar char="ü"/>
            </a:pPr>
            <a:r>
              <a:rPr lang="en-US" sz="1400" dirty="0">
                <a:latin typeface="Century Gothic" panose="020B0502020202020204"/>
              </a:rPr>
              <a:t>W9 or W8 </a:t>
            </a:r>
          </a:p>
          <a:p>
            <a:pPr marL="1200150" lvl="4" indent="-285750" defTabSz="914400">
              <a:lnSpc>
                <a:spcPct val="90000"/>
              </a:lnSpc>
              <a:spcBef>
                <a:spcPts val="500"/>
              </a:spcBef>
              <a:buFont typeface="Wingdings" panose="05000000000000000000" pitchFamily="2" charset="2"/>
              <a:buChar char="ü"/>
            </a:pPr>
            <a:r>
              <a:rPr lang="en-US" sz="1400" dirty="0">
                <a:latin typeface="Century Gothic" panose="020B0502020202020204"/>
              </a:rPr>
              <a:t>Conflict of Interest</a:t>
            </a:r>
          </a:p>
          <a:p>
            <a:pPr marL="1200150" lvl="4" indent="-285750" defTabSz="914400">
              <a:lnSpc>
                <a:spcPct val="90000"/>
              </a:lnSpc>
              <a:spcBef>
                <a:spcPts val="500"/>
              </a:spcBef>
              <a:buFont typeface="Wingdings" panose="05000000000000000000" pitchFamily="2" charset="2"/>
              <a:buChar char="ü"/>
            </a:pPr>
            <a:r>
              <a:rPr lang="en-US" sz="1400" dirty="0">
                <a:latin typeface="Century Gothic" panose="020B0502020202020204"/>
              </a:rPr>
              <a:t>Approvals</a:t>
            </a:r>
          </a:p>
          <a:p>
            <a:pPr marL="742950" lvl="3" indent="-285750" defTabSz="914400">
              <a:lnSpc>
                <a:spcPct val="90000"/>
              </a:lnSpc>
              <a:spcBef>
                <a:spcPts val="500"/>
              </a:spcBef>
              <a:buFont typeface="Wingdings" panose="05000000000000000000" pitchFamily="2" charset="2"/>
              <a:buChar char="Ø"/>
            </a:pPr>
            <a:r>
              <a:rPr lang="en-US" sz="1400" b="1" dirty="0">
                <a:latin typeface="Century Gothic" panose="020B0502020202020204"/>
              </a:rPr>
              <a:t>Request for Proposal (RFP) Funding Agreement</a:t>
            </a:r>
          </a:p>
          <a:p>
            <a:pPr marL="742950" lvl="3" indent="-285750" defTabSz="914400">
              <a:lnSpc>
                <a:spcPct val="90000"/>
              </a:lnSpc>
              <a:spcBef>
                <a:spcPts val="500"/>
              </a:spcBef>
              <a:buFont typeface="Wingdings" panose="05000000000000000000" pitchFamily="2" charset="2"/>
              <a:buChar char="Ø"/>
            </a:pPr>
            <a:r>
              <a:rPr lang="en-US" sz="1400" b="1" dirty="0">
                <a:latin typeface="Century Gothic" panose="020B0502020202020204"/>
              </a:rPr>
              <a:t>Catering/Food Services</a:t>
            </a:r>
          </a:p>
          <a:p>
            <a:pPr marL="1200150" lvl="4" indent="-285750" defTabSz="914400">
              <a:lnSpc>
                <a:spcPct val="90000"/>
              </a:lnSpc>
              <a:spcBef>
                <a:spcPts val="500"/>
              </a:spcBef>
              <a:buFont typeface="Wingdings" panose="05000000000000000000" pitchFamily="2" charset="2"/>
              <a:buChar char="ü"/>
            </a:pPr>
            <a:r>
              <a:rPr lang="en-US" sz="1400" dirty="0">
                <a:latin typeface="Century Gothic" panose="020B0502020202020204"/>
              </a:rPr>
              <a:t>Student Center Market</a:t>
            </a:r>
          </a:p>
          <a:p>
            <a:pPr marL="1200150" lvl="4" indent="-285750" defTabSz="914400">
              <a:lnSpc>
                <a:spcPct val="90000"/>
              </a:lnSpc>
              <a:spcBef>
                <a:spcPts val="500"/>
              </a:spcBef>
              <a:buFont typeface="Wingdings" panose="05000000000000000000" pitchFamily="2" charset="2"/>
              <a:buChar char="ü"/>
            </a:pPr>
            <a:r>
              <a:rPr lang="en-US" sz="1400" dirty="0">
                <a:latin typeface="Century Gothic" panose="020B0502020202020204"/>
              </a:rPr>
              <a:t>Chick-Fil-A:  Monday through Thursday</a:t>
            </a:r>
          </a:p>
          <a:p>
            <a:pPr marL="914400" lvl="4" defTabSz="914400">
              <a:lnSpc>
                <a:spcPct val="90000"/>
              </a:lnSpc>
              <a:spcBef>
                <a:spcPts val="500"/>
              </a:spcBef>
            </a:pPr>
            <a:r>
              <a:rPr lang="en-US" sz="1400" dirty="0">
                <a:latin typeface="Century Gothic" panose="020B0502020202020204"/>
              </a:rPr>
              <a:t>      TVB Kiosk 11:00 – 1:00 (pending sales or other campus activities) </a:t>
            </a:r>
          </a:p>
          <a:p>
            <a:pPr marL="1257300" lvl="4" indent="-342900" defTabSz="914400">
              <a:lnSpc>
                <a:spcPct val="90000"/>
              </a:lnSpc>
              <a:spcBef>
                <a:spcPts val="500"/>
              </a:spcBef>
              <a:buFont typeface="Wingdings" panose="05000000000000000000" pitchFamily="2" charset="2"/>
              <a:buChar char="ü"/>
            </a:pPr>
            <a:r>
              <a:rPr lang="en-US" sz="1400" dirty="0">
                <a:latin typeface="Century Gothic" panose="020B0502020202020204"/>
              </a:rPr>
              <a:t>Meeting &amp; Event Planning </a:t>
            </a:r>
          </a:p>
          <a:p>
            <a:pPr marL="1257300" lvl="4" indent="-342900" defTabSz="914400">
              <a:lnSpc>
                <a:spcPct val="90000"/>
              </a:lnSpc>
              <a:spcBef>
                <a:spcPts val="500"/>
              </a:spcBef>
              <a:buFont typeface="Wingdings" panose="05000000000000000000" pitchFamily="2" charset="2"/>
              <a:buChar char="ü"/>
            </a:pPr>
            <a:r>
              <a:rPr lang="en-US" sz="1400" dirty="0">
                <a:latin typeface="Century Gothic" panose="020B0502020202020204"/>
              </a:rPr>
              <a:t>Single Centralized Catering Budget</a:t>
            </a:r>
          </a:p>
          <a:p>
            <a:pPr marL="1257300" lvl="4" indent="-342900" defTabSz="914400">
              <a:lnSpc>
                <a:spcPct val="90000"/>
              </a:lnSpc>
              <a:spcBef>
                <a:spcPts val="500"/>
              </a:spcBef>
              <a:buFont typeface="Wingdings" panose="05000000000000000000" pitchFamily="2" charset="2"/>
              <a:buChar char="ü"/>
            </a:pPr>
            <a:r>
              <a:rPr lang="en-US" sz="1400" dirty="0">
                <a:latin typeface="Century Gothic" panose="020B0502020202020204"/>
              </a:rPr>
              <a:t>Lounge Vending Machines</a:t>
            </a:r>
          </a:p>
          <a:p>
            <a:pPr marL="1257300" lvl="4" indent="-342900" defTabSz="914400">
              <a:lnSpc>
                <a:spcPct val="90000"/>
              </a:lnSpc>
              <a:spcBef>
                <a:spcPts val="500"/>
              </a:spcBef>
              <a:buFont typeface="Wingdings" panose="05000000000000000000" pitchFamily="2" charset="2"/>
              <a:buChar char="ü"/>
            </a:pPr>
            <a:r>
              <a:rPr lang="en-US" sz="1400" dirty="0">
                <a:latin typeface="Century Gothic" panose="020B0502020202020204"/>
              </a:rPr>
              <a:t>Coffee Machines</a:t>
            </a:r>
          </a:p>
          <a:p>
            <a:pPr marL="914400" lvl="4" defTabSz="914400">
              <a:lnSpc>
                <a:spcPct val="90000"/>
              </a:lnSpc>
              <a:spcBef>
                <a:spcPts val="500"/>
              </a:spcBef>
            </a:pPr>
            <a:endParaRPr lang="en-US" sz="1900" b="1" dirty="0">
              <a:solidFill>
                <a:srgbClr val="FF0000"/>
              </a:solidFill>
              <a:latin typeface="Century Gothic" panose="020B0502020202020204"/>
            </a:endParaRPr>
          </a:p>
          <a:p>
            <a:pPr marL="914400" lvl="4" defTabSz="914400">
              <a:lnSpc>
                <a:spcPct val="90000"/>
              </a:lnSpc>
              <a:spcBef>
                <a:spcPts val="500"/>
              </a:spcBef>
            </a:pPr>
            <a:r>
              <a:rPr lang="en-US" sz="1900" b="1" dirty="0">
                <a:solidFill>
                  <a:srgbClr val="FF0000"/>
                </a:solidFill>
                <a:latin typeface="Century Gothic" panose="020B0502020202020204"/>
              </a:rPr>
              <a:t>	</a:t>
            </a:r>
            <a:endParaRPr lang="en-US" sz="1900" dirty="0">
              <a:solidFill>
                <a:srgbClr val="FF0000"/>
              </a:solidFill>
              <a:latin typeface="Century Gothic" panose="020B0502020202020204"/>
            </a:endParaRPr>
          </a:p>
        </p:txBody>
      </p:sp>
    </p:spTree>
    <p:extLst>
      <p:ext uri="{BB962C8B-B14F-4D97-AF65-F5344CB8AC3E}">
        <p14:creationId xmlns:p14="http://schemas.microsoft.com/office/powerpoint/2010/main" val="96512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descr="Connector Line">
            <a:extLst>
              <a:ext uri="{FF2B5EF4-FFF2-40B4-BE49-F238E27FC236}">
                <a16:creationId xmlns:a16="http://schemas.microsoft.com/office/drawing/2014/main" id="{466A5381-C5C5-4929-819D-58E93DD737B3}"/>
              </a:ext>
            </a:extLst>
          </p:cNvPr>
          <p:cNvCxnSpPr>
            <a:cxnSpLocks/>
          </p:cNvCxnSpPr>
          <p:nvPr/>
        </p:nvCxnSpPr>
        <p:spPr>
          <a:xfrm>
            <a:off x="3676280" y="3747177"/>
            <a:ext cx="0" cy="119664"/>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30F1624-7332-47D4-96B7-3D9EF1CB0814}"/>
              </a:ext>
            </a:extLst>
          </p:cNvPr>
          <p:cNvSpPr txBox="1"/>
          <p:nvPr/>
        </p:nvSpPr>
        <p:spPr>
          <a:xfrm>
            <a:off x="581643" y="6437640"/>
            <a:ext cx="414767" cy="145257"/>
          </a:xfrm>
          <a:prstGeom prst="rect">
            <a:avLst/>
          </a:prstGeom>
          <a:noFill/>
        </p:spPr>
        <p:txBody>
          <a:bodyPr wrap="square" lIns="0" tIns="0" rIns="0" bIns="0" rtlCol="0" anchor="ctr">
            <a:noAutofit/>
          </a:bodyPr>
          <a:lstStyle/>
          <a:p>
            <a:endParaRPr lang="en-ZA" sz="900" dirty="0"/>
          </a:p>
        </p:txBody>
      </p:sp>
      <p:cxnSp>
        <p:nvCxnSpPr>
          <p:cNvPr id="5" name="Straight Connector 4" descr="Connector Line">
            <a:extLst>
              <a:ext uri="{FF2B5EF4-FFF2-40B4-BE49-F238E27FC236}">
                <a16:creationId xmlns:a16="http://schemas.microsoft.com/office/drawing/2014/main" id="{07ED0F8E-46B2-4268-9AF1-86CE8D36E7D2}"/>
              </a:ext>
            </a:extLst>
          </p:cNvPr>
          <p:cNvCxnSpPr>
            <a:cxnSpLocks/>
            <a:stCxn id="7" idx="1"/>
            <a:endCxn id="8" idx="3"/>
          </p:cNvCxnSpPr>
          <p:nvPr/>
        </p:nvCxnSpPr>
        <p:spPr>
          <a:xfrm flipH="1" flipV="1">
            <a:off x="2926005" y="1427466"/>
            <a:ext cx="1435578" cy="1"/>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descr="Connector Line">
            <a:extLst>
              <a:ext uri="{FF2B5EF4-FFF2-40B4-BE49-F238E27FC236}">
                <a16:creationId xmlns:a16="http://schemas.microsoft.com/office/drawing/2014/main" id="{066388B8-E90E-4768-8009-D7283FB87C9E}"/>
              </a:ext>
            </a:extLst>
          </p:cNvPr>
          <p:cNvCxnSpPr>
            <a:cxnSpLocks/>
          </p:cNvCxnSpPr>
          <p:nvPr/>
        </p:nvCxnSpPr>
        <p:spPr>
          <a:xfrm>
            <a:off x="9006929" y="4349261"/>
            <a:ext cx="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 name="Rectangle 6" descr="Hierarchy Level 2 Item 1">
            <a:extLst>
              <a:ext uri="{FF2B5EF4-FFF2-40B4-BE49-F238E27FC236}">
                <a16:creationId xmlns:a16="http://schemas.microsoft.com/office/drawing/2014/main" id="{E27E376D-AE9F-46B0-AA66-A3D22FC5623A}"/>
              </a:ext>
            </a:extLst>
          </p:cNvPr>
          <p:cNvSpPr/>
          <p:nvPr/>
        </p:nvSpPr>
        <p:spPr>
          <a:xfrm>
            <a:off x="4361583" y="977467"/>
            <a:ext cx="1188000" cy="90000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kern="1200" dirty="0">
                <a:solidFill>
                  <a:prstClr val="black"/>
                </a:solidFill>
              </a:rPr>
              <a:t>Is the vendor already in Datatel? </a:t>
            </a:r>
            <a:r>
              <a:rPr lang="en-US" sz="1300" kern="1200" dirty="0"/>
              <a:t/>
            </a:r>
            <a:br>
              <a:rPr lang="en-US" sz="1300" kern="1200" dirty="0"/>
            </a:br>
            <a:endParaRPr lang="en-US" sz="1300" b="0" kern="1200" dirty="0">
              <a:solidFill>
                <a:prstClr val="black"/>
              </a:solidFill>
              <a:ea typeface="+mn-ea"/>
              <a:cs typeface="+mn-cs"/>
            </a:endParaRPr>
          </a:p>
        </p:txBody>
      </p:sp>
      <p:sp>
        <p:nvSpPr>
          <p:cNvPr id="8" name="Rectangle 7" descr="Hierarchy Level 3 Item 1">
            <a:extLst>
              <a:ext uri="{FF2B5EF4-FFF2-40B4-BE49-F238E27FC236}">
                <a16:creationId xmlns:a16="http://schemas.microsoft.com/office/drawing/2014/main" id="{15CEA15C-8C59-4D2F-8040-B72EEAE6FB4A}"/>
              </a:ext>
            </a:extLst>
          </p:cNvPr>
          <p:cNvSpPr/>
          <p:nvPr/>
        </p:nvSpPr>
        <p:spPr>
          <a:xfrm>
            <a:off x="2046227" y="1234167"/>
            <a:ext cx="879778" cy="386598"/>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kern="1200" dirty="0">
                <a:solidFill>
                  <a:prstClr val="black"/>
                </a:solidFill>
                <a:ea typeface="+mn-ea"/>
                <a:cs typeface="+mn-cs"/>
              </a:rPr>
              <a:t>Yes</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sp>
        <p:nvSpPr>
          <p:cNvPr id="9" name="Rectangle 8" descr="Hierarchy Level 1">
            <a:extLst>
              <a:ext uri="{FF2B5EF4-FFF2-40B4-BE49-F238E27FC236}">
                <a16:creationId xmlns:a16="http://schemas.microsoft.com/office/drawing/2014/main" id="{21C604EF-32A3-42D7-8586-5D643B7D12C1}"/>
              </a:ext>
            </a:extLst>
          </p:cNvPr>
          <p:cNvSpPr/>
          <p:nvPr/>
        </p:nvSpPr>
        <p:spPr>
          <a:xfrm>
            <a:off x="2393090" y="288809"/>
            <a:ext cx="5124986" cy="425431"/>
          </a:xfrm>
          <a:prstGeom prst="rect">
            <a:avLst/>
          </a:prstGeom>
          <a:solidFill>
            <a:schemeClr val="bg1">
              <a:lumMod val="8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2000" b="1" dirty="0"/>
              <a:t> Vendor Records</a:t>
            </a:r>
            <a:endParaRPr lang="en-US" sz="2000" b="0" kern="1200" dirty="0"/>
          </a:p>
        </p:txBody>
      </p:sp>
      <p:cxnSp>
        <p:nvCxnSpPr>
          <p:cNvPr id="10" name="Straight Connector 9" descr="Connector Line">
            <a:extLst>
              <a:ext uri="{FF2B5EF4-FFF2-40B4-BE49-F238E27FC236}">
                <a16:creationId xmlns:a16="http://schemas.microsoft.com/office/drawing/2014/main" id="{1867D161-6462-4555-8D40-A3B0C8482B93}"/>
              </a:ext>
            </a:extLst>
          </p:cNvPr>
          <p:cNvCxnSpPr>
            <a:cxnSpLocks/>
            <a:stCxn id="12" idx="2"/>
          </p:cNvCxnSpPr>
          <p:nvPr/>
        </p:nvCxnSpPr>
        <p:spPr>
          <a:xfrm>
            <a:off x="7294516" y="1620765"/>
            <a:ext cx="0" cy="709447"/>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descr="Connector Line">
            <a:extLst>
              <a:ext uri="{FF2B5EF4-FFF2-40B4-BE49-F238E27FC236}">
                <a16:creationId xmlns:a16="http://schemas.microsoft.com/office/drawing/2014/main" id="{A0E4618D-6764-46FE-AD55-A647A1FDD7B4}"/>
              </a:ext>
            </a:extLst>
          </p:cNvPr>
          <p:cNvCxnSpPr>
            <a:cxnSpLocks/>
            <a:stCxn id="7" idx="3"/>
            <a:endCxn id="12" idx="1"/>
          </p:cNvCxnSpPr>
          <p:nvPr/>
        </p:nvCxnSpPr>
        <p:spPr>
          <a:xfrm>
            <a:off x="5549583" y="1427467"/>
            <a:ext cx="1305044"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2" name="Rectangle 11" descr="Hierarchy Level 3 Item 1">
            <a:extLst>
              <a:ext uri="{FF2B5EF4-FFF2-40B4-BE49-F238E27FC236}">
                <a16:creationId xmlns:a16="http://schemas.microsoft.com/office/drawing/2014/main" id="{F2A59925-B5DD-4425-8858-C226A807A138}"/>
              </a:ext>
            </a:extLst>
          </p:cNvPr>
          <p:cNvSpPr/>
          <p:nvPr/>
        </p:nvSpPr>
        <p:spPr>
          <a:xfrm>
            <a:off x="6854627" y="1234168"/>
            <a:ext cx="879778" cy="386597"/>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No</a:t>
            </a:r>
            <a:endParaRPr lang="en-US" sz="130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cxnSp>
        <p:nvCxnSpPr>
          <p:cNvPr id="13" name="Straight Connector 12" descr="Connector Line">
            <a:extLst>
              <a:ext uri="{FF2B5EF4-FFF2-40B4-BE49-F238E27FC236}">
                <a16:creationId xmlns:a16="http://schemas.microsoft.com/office/drawing/2014/main" id="{C3E2B377-62E6-4A00-B35D-EB4665F6789D}"/>
              </a:ext>
            </a:extLst>
          </p:cNvPr>
          <p:cNvCxnSpPr>
            <a:cxnSpLocks/>
            <a:stCxn id="8" idx="2"/>
          </p:cNvCxnSpPr>
          <p:nvPr/>
        </p:nvCxnSpPr>
        <p:spPr>
          <a:xfrm>
            <a:off x="2486116" y="1620765"/>
            <a:ext cx="0" cy="612932"/>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Rectangle 13" descr="Hierarchy Level 3 Item 1">
            <a:extLst>
              <a:ext uri="{FF2B5EF4-FFF2-40B4-BE49-F238E27FC236}">
                <a16:creationId xmlns:a16="http://schemas.microsoft.com/office/drawing/2014/main" id="{A9EB7DD0-2E2A-4119-979C-C4124AD54BAD}"/>
              </a:ext>
            </a:extLst>
          </p:cNvPr>
          <p:cNvSpPr/>
          <p:nvPr/>
        </p:nvSpPr>
        <p:spPr>
          <a:xfrm>
            <a:off x="2012503" y="2233697"/>
            <a:ext cx="940043" cy="90000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Is the vendor active in Datatel ?</a:t>
            </a:r>
            <a:endParaRPr lang="en-US" sz="1300" b="1"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sp>
        <p:nvSpPr>
          <p:cNvPr id="15" name="Rectangle 14" descr="Hierarchy Level 3 Item 1">
            <a:extLst>
              <a:ext uri="{FF2B5EF4-FFF2-40B4-BE49-F238E27FC236}">
                <a16:creationId xmlns:a16="http://schemas.microsoft.com/office/drawing/2014/main" id="{E48DFD25-2DB0-44CB-B6AA-97C408C9B67A}"/>
              </a:ext>
            </a:extLst>
          </p:cNvPr>
          <p:cNvSpPr/>
          <p:nvPr/>
        </p:nvSpPr>
        <p:spPr>
          <a:xfrm>
            <a:off x="1370048" y="3586495"/>
            <a:ext cx="879778" cy="386598"/>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kern="1200" dirty="0">
                <a:solidFill>
                  <a:prstClr val="black"/>
                </a:solidFill>
                <a:ea typeface="+mn-ea"/>
                <a:cs typeface="+mn-cs"/>
              </a:rPr>
              <a:t>Yes</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cxnSp>
        <p:nvCxnSpPr>
          <p:cNvPr id="16" name="Straight Connector 15" descr="Connector Line">
            <a:extLst>
              <a:ext uri="{FF2B5EF4-FFF2-40B4-BE49-F238E27FC236}">
                <a16:creationId xmlns:a16="http://schemas.microsoft.com/office/drawing/2014/main" id="{3AB9D774-D1DE-4345-9813-442D8E645F10}"/>
              </a:ext>
            </a:extLst>
          </p:cNvPr>
          <p:cNvCxnSpPr>
            <a:cxnSpLocks/>
          </p:cNvCxnSpPr>
          <p:nvPr/>
        </p:nvCxnSpPr>
        <p:spPr>
          <a:xfrm flipH="1">
            <a:off x="1857265" y="3133697"/>
            <a:ext cx="155238" cy="476875"/>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descr="Connector Line">
            <a:extLst>
              <a:ext uri="{FF2B5EF4-FFF2-40B4-BE49-F238E27FC236}">
                <a16:creationId xmlns:a16="http://schemas.microsoft.com/office/drawing/2014/main" id="{4D6F9840-7EFC-45E7-BF51-E0A0B0E4931F}"/>
              </a:ext>
            </a:extLst>
          </p:cNvPr>
          <p:cNvCxnSpPr>
            <a:cxnSpLocks/>
          </p:cNvCxnSpPr>
          <p:nvPr/>
        </p:nvCxnSpPr>
        <p:spPr>
          <a:xfrm flipH="1">
            <a:off x="1535445" y="3971025"/>
            <a:ext cx="155238" cy="476875"/>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8" name="Rectangle 17" descr="Hierarchy Level 3 Item 1">
            <a:extLst>
              <a:ext uri="{FF2B5EF4-FFF2-40B4-BE49-F238E27FC236}">
                <a16:creationId xmlns:a16="http://schemas.microsoft.com/office/drawing/2014/main" id="{14437CB8-9C1C-4ED3-B918-F488EB7D7DE6}"/>
              </a:ext>
            </a:extLst>
          </p:cNvPr>
          <p:cNvSpPr/>
          <p:nvPr/>
        </p:nvSpPr>
        <p:spPr>
          <a:xfrm>
            <a:off x="2976983" y="3586495"/>
            <a:ext cx="879778" cy="386597"/>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No</a:t>
            </a:r>
            <a:endParaRPr lang="en-US" sz="130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cxnSp>
        <p:nvCxnSpPr>
          <p:cNvPr id="19" name="Straight Connector 18" descr="Connector Line">
            <a:extLst>
              <a:ext uri="{FF2B5EF4-FFF2-40B4-BE49-F238E27FC236}">
                <a16:creationId xmlns:a16="http://schemas.microsoft.com/office/drawing/2014/main" id="{77009E81-5B72-4189-A4D4-2D30CA0BA661}"/>
              </a:ext>
            </a:extLst>
          </p:cNvPr>
          <p:cNvCxnSpPr>
            <a:cxnSpLocks/>
          </p:cNvCxnSpPr>
          <p:nvPr/>
        </p:nvCxnSpPr>
        <p:spPr>
          <a:xfrm>
            <a:off x="2926005" y="3074507"/>
            <a:ext cx="324348" cy="55265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descr="Connector Line">
            <a:extLst>
              <a:ext uri="{FF2B5EF4-FFF2-40B4-BE49-F238E27FC236}">
                <a16:creationId xmlns:a16="http://schemas.microsoft.com/office/drawing/2014/main" id="{E56BCBFD-1F38-4023-962D-5875508D16B4}"/>
              </a:ext>
            </a:extLst>
          </p:cNvPr>
          <p:cNvCxnSpPr>
            <a:cxnSpLocks/>
            <a:stCxn id="18" idx="2"/>
          </p:cNvCxnSpPr>
          <p:nvPr/>
        </p:nvCxnSpPr>
        <p:spPr>
          <a:xfrm>
            <a:off x="3416872" y="3973092"/>
            <a:ext cx="216914" cy="54199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descr="Connector Line">
            <a:extLst>
              <a:ext uri="{FF2B5EF4-FFF2-40B4-BE49-F238E27FC236}">
                <a16:creationId xmlns:a16="http://schemas.microsoft.com/office/drawing/2014/main" id="{76CBADC1-0299-4215-835D-65A087B941A2}"/>
              </a:ext>
            </a:extLst>
          </p:cNvPr>
          <p:cNvCxnSpPr>
            <a:cxnSpLocks/>
          </p:cNvCxnSpPr>
          <p:nvPr/>
        </p:nvCxnSpPr>
        <p:spPr>
          <a:xfrm>
            <a:off x="7301093" y="2959705"/>
            <a:ext cx="0" cy="142992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21" descr="Hierarchy Level 3 Item 1">
            <a:extLst>
              <a:ext uri="{FF2B5EF4-FFF2-40B4-BE49-F238E27FC236}">
                <a16:creationId xmlns:a16="http://schemas.microsoft.com/office/drawing/2014/main" id="{AEDF7007-6357-4ED3-9496-540CD440F8CE}"/>
              </a:ext>
            </a:extLst>
          </p:cNvPr>
          <p:cNvSpPr/>
          <p:nvPr/>
        </p:nvSpPr>
        <p:spPr>
          <a:xfrm>
            <a:off x="6243603" y="2955381"/>
            <a:ext cx="2114986" cy="900000"/>
          </a:xfrm>
          <a:prstGeom prst="rect">
            <a:avLst/>
          </a:prstGeom>
          <a:solidFill>
            <a:srgbClr val="0070C0"/>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600" b="1" kern="1200" dirty="0">
                <a:solidFill>
                  <a:prstClr val="black"/>
                </a:solidFill>
                <a:ea typeface="+mn-ea"/>
                <a:cs typeface="+mn-cs"/>
              </a:rPr>
              <a:t>Conflict of Interest Questionnaire </a:t>
            </a:r>
            <a:r>
              <a:rPr lang="en-US" sz="1600" b="1" dirty="0">
                <a:solidFill>
                  <a:prstClr val="black"/>
                </a:solidFill>
              </a:rPr>
              <a:t>(CIQ)</a:t>
            </a:r>
          </a:p>
          <a:p>
            <a:pPr lvl="0" algn="ctr" defTabSz="577850">
              <a:lnSpc>
                <a:spcPct val="90000"/>
              </a:lnSpc>
              <a:spcBef>
                <a:spcPct val="0"/>
              </a:spcBef>
              <a:spcAft>
                <a:spcPct val="35000"/>
              </a:spcAft>
            </a:pPr>
            <a:r>
              <a:rPr lang="en-US" sz="1300" i="1" dirty="0">
                <a:solidFill>
                  <a:schemeClr val="bg1"/>
                </a:solidFill>
              </a:rPr>
              <a:t>Completed </a:t>
            </a:r>
            <a:r>
              <a:rPr lang="en-US" sz="1300" i="1" kern="1200" dirty="0">
                <a:solidFill>
                  <a:schemeClr val="bg1"/>
                </a:solidFill>
                <a:ea typeface="+mn-ea"/>
                <a:cs typeface="+mn-cs"/>
              </a:rPr>
              <a:t>by </a:t>
            </a:r>
            <a:r>
              <a:rPr lang="en-US" sz="1300" i="1" dirty="0">
                <a:solidFill>
                  <a:schemeClr val="bg1"/>
                </a:solidFill>
              </a:rPr>
              <a:t>V</a:t>
            </a:r>
            <a:r>
              <a:rPr lang="en-US" sz="1300" i="1" kern="1200" dirty="0">
                <a:solidFill>
                  <a:schemeClr val="bg1"/>
                </a:solidFill>
                <a:ea typeface="+mn-ea"/>
                <a:cs typeface="+mn-cs"/>
              </a:rPr>
              <a:t>en</a:t>
            </a:r>
            <a:r>
              <a:rPr lang="en-US" sz="1300" i="1" dirty="0">
                <a:solidFill>
                  <a:schemeClr val="bg1"/>
                </a:solidFill>
              </a:rPr>
              <a:t>dor</a:t>
            </a:r>
            <a:endParaRPr lang="en-US" sz="1300" i="1" kern="1200" dirty="0">
              <a:solidFill>
                <a:schemeClr val="bg1"/>
              </a:solidFill>
            </a:endParaRPr>
          </a:p>
        </p:txBody>
      </p:sp>
      <p:sp>
        <p:nvSpPr>
          <p:cNvPr id="23" name="Rectangle 22" descr="Hierarchy Level 3 Item 4">
            <a:extLst>
              <a:ext uri="{FF2B5EF4-FFF2-40B4-BE49-F238E27FC236}">
                <a16:creationId xmlns:a16="http://schemas.microsoft.com/office/drawing/2014/main" id="{E13E0FEE-D99C-4128-A8A5-2BAB37F5792E}"/>
              </a:ext>
            </a:extLst>
          </p:cNvPr>
          <p:cNvSpPr/>
          <p:nvPr/>
        </p:nvSpPr>
        <p:spPr>
          <a:xfrm>
            <a:off x="6243602" y="1867623"/>
            <a:ext cx="2114989" cy="1015526"/>
          </a:xfrm>
          <a:prstGeom prst="rect">
            <a:avLst/>
          </a:prstGeom>
          <a:solidFill>
            <a:srgbClr val="FFC000"/>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600" b="1" dirty="0">
                <a:solidFill>
                  <a:prstClr val="black"/>
                </a:solidFill>
              </a:rPr>
              <a:t>New Vendor Request Form</a:t>
            </a:r>
          </a:p>
          <a:p>
            <a:pPr lvl="0" algn="ctr" defTabSz="577850">
              <a:lnSpc>
                <a:spcPct val="90000"/>
              </a:lnSpc>
              <a:spcBef>
                <a:spcPct val="0"/>
              </a:spcBef>
              <a:spcAft>
                <a:spcPct val="35000"/>
              </a:spcAft>
            </a:pPr>
            <a:r>
              <a:rPr lang="en-US" sz="1300" i="1" dirty="0">
                <a:solidFill>
                  <a:schemeClr val="bg1"/>
                </a:solidFill>
              </a:rPr>
              <a:t>Completed by COM Employee</a:t>
            </a:r>
          </a:p>
        </p:txBody>
      </p:sp>
      <p:cxnSp>
        <p:nvCxnSpPr>
          <p:cNvPr id="24" name="Straight Connector 23" descr="Connector Line">
            <a:extLst>
              <a:ext uri="{FF2B5EF4-FFF2-40B4-BE49-F238E27FC236}">
                <a16:creationId xmlns:a16="http://schemas.microsoft.com/office/drawing/2014/main" id="{351C816C-B080-4513-B801-B7DB299C0B71}"/>
              </a:ext>
            </a:extLst>
          </p:cNvPr>
          <p:cNvCxnSpPr>
            <a:cxnSpLocks/>
          </p:cNvCxnSpPr>
          <p:nvPr/>
        </p:nvCxnSpPr>
        <p:spPr>
          <a:xfrm>
            <a:off x="3702590" y="5282125"/>
            <a:ext cx="0" cy="474808"/>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5" name="Rectangle 24" descr="Hierarchy Level 3 Item 1">
            <a:extLst>
              <a:ext uri="{FF2B5EF4-FFF2-40B4-BE49-F238E27FC236}">
                <a16:creationId xmlns:a16="http://schemas.microsoft.com/office/drawing/2014/main" id="{29D7B434-7A93-4076-A94F-0AA438D868D7}"/>
              </a:ext>
            </a:extLst>
          </p:cNvPr>
          <p:cNvSpPr/>
          <p:nvPr/>
        </p:nvSpPr>
        <p:spPr>
          <a:xfrm>
            <a:off x="2685593" y="4483131"/>
            <a:ext cx="2121561" cy="900000"/>
          </a:xfrm>
          <a:prstGeom prst="rect">
            <a:avLst/>
          </a:prstGeom>
          <a:solidFill>
            <a:srgbClr val="0070C0"/>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600" b="1" dirty="0">
                <a:solidFill>
                  <a:prstClr val="black"/>
                </a:solidFill>
              </a:rPr>
              <a:t>Submit new W-9 to Purchasing</a:t>
            </a:r>
          </a:p>
          <a:p>
            <a:pPr lvl="0" algn="ctr" defTabSz="577850">
              <a:lnSpc>
                <a:spcPct val="90000"/>
              </a:lnSpc>
              <a:spcBef>
                <a:spcPct val="0"/>
              </a:spcBef>
              <a:spcAft>
                <a:spcPct val="35000"/>
              </a:spcAft>
            </a:pPr>
            <a:r>
              <a:rPr lang="en-US" sz="1300" i="1" dirty="0">
                <a:solidFill>
                  <a:schemeClr val="bg1"/>
                </a:solidFill>
              </a:rPr>
              <a:t>Completed by Vendor</a:t>
            </a:r>
          </a:p>
        </p:txBody>
      </p:sp>
      <p:sp>
        <p:nvSpPr>
          <p:cNvPr id="26" name="Rectangle 25" descr="Hierarchy Level 3 Item 1">
            <a:extLst>
              <a:ext uri="{FF2B5EF4-FFF2-40B4-BE49-F238E27FC236}">
                <a16:creationId xmlns:a16="http://schemas.microsoft.com/office/drawing/2014/main" id="{50236407-1588-4671-A8A3-00C1966F760E}"/>
              </a:ext>
            </a:extLst>
          </p:cNvPr>
          <p:cNvSpPr/>
          <p:nvPr/>
        </p:nvSpPr>
        <p:spPr>
          <a:xfrm>
            <a:off x="2933439" y="5699305"/>
            <a:ext cx="1451214" cy="96326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Once Vendor Record is updated: Proceed with requisition process </a:t>
            </a:r>
            <a:endParaRPr lang="en-US" sz="1300" b="1"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cxnSp>
        <p:nvCxnSpPr>
          <p:cNvPr id="27" name="Straight Connector 26" descr="Connector Line">
            <a:extLst>
              <a:ext uri="{FF2B5EF4-FFF2-40B4-BE49-F238E27FC236}">
                <a16:creationId xmlns:a16="http://schemas.microsoft.com/office/drawing/2014/main" id="{2FD137CE-8223-4D21-AF61-BE143FD77A4F}"/>
              </a:ext>
            </a:extLst>
          </p:cNvPr>
          <p:cNvCxnSpPr>
            <a:cxnSpLocks/>
          </p:cNvCxnSpPr>
          <p:nvPr/>
        </p:nvCxnSpPr>
        <p:spPr>
          <a:xfrm>
            <a:off x="1518335" y="5461901"/>
            <a:ext cx="0" cy="474808"/>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 name="Rectangle 27" descr="Hierarchy Level 3 Item 1">
            <a:extLst>
              <a:ext uri="{FF2B5EF4-FFF2-40B4-BE49-F238E27FC236}">
                <a16:creationId xmlns:a16="http://schemas.microsoft.com/office/drawing/2014/main" id="{76B12218-570C-4C0E-8601-09F4B4FF80A6}"/>
              </a:ext>
            </a:extLst>
          </p:cNvPr>
          <p:cNvSpPr/>
          <p:nvPr/>
        </p:nvSpPr>
        <p:spPr>
          <a:xfrm>
            <a:off x="699702" y="4430067"/>
            <a:ext cx="1451214" cy="1044312"/>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See CF Local Policy on Purchasing Supplies or Services</a:t>
            </a:r>
            <a:endParaRPr lang="en-US" sz="1300" b="1"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sp>
        <p:nvSpPr>
          <p:cNvPr id="29" name="Rectangle 28" descr="Hierarchy Level 3 Item 1">
            <a:extLst>
              <a:ext uri="{FF2B5EF4-FFF2-40B4-BE49-F238E27FC236}">
                <a16:creationId xmlns:a16="http://schemas.microsoft.com/office/drawing/2014/main" id="{12D91F39-5101-4EAA-B845-C774A3E90653}"/>
              </a:ext>
            </a:extLst>
          </p:cNvPr>
          <p:cNvSpPr/>
          <p:nvPr/>
        </p:nvSpPr>
        <p:spPr>
          <a:xfrm>
            <a:off x="716812" y="5686368"/>
            <a:ext cx="1451214" cy="96326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Proceed with requisition process </a:t>
            </a:r>
            <a:endParaRPr lang="en-US" sz="1300" b="1"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cxnSp>
        <p:nvCxnSpPr>
          <p:cNvPr id="30" name="Straight Connector 29" descr="Connector Line">
            <a:extLst>
              <a:ext uri="{FF2B5EF4-FFF2-40B4-BE49-F238E27FC236}">
                <a16:creationId xmlns:a16="http://schemas.microsoft.com/office/drawing/2014/main" id="{C6E2C09C-BAF4-4C60-9759-BE11EB9EEC90}"/>
              </a:ext>
            </a:extLst>
          </p:cNvPr>
          <p:cNvCxnSpPr>
            <a:cxnSpLocks/>
          </p:cNvCxnSpPr>
          <p:nvPr/>
        </p:nvCxnSpPr>
        <p:spPr>
          <a:xfrm>
            <a:off x="7294515" y="4674673"/>
            <a:ext cx="6578" cy="111195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1" name="Rectangle 30" descr="Hierarchy Level 3 Item 1">
            <a:extLst>
              <a:ext uri="{FF2B5EF4-FFF2-40B4-BE49-F238E27FC236}">
                <a16:creationId xmlns:a16="http://schemas.microsoft.com/office/drawing/2014/main" id="{8A877B1A-5226-44EB-8704-B432D1090B3A}"/>
              </a:ext>
            </a:extLst>
          </p:cNvPr>
          <p:cNvSpPr/>
          <p:nvPr/>
        </p:nvSpPr>
        <p:spPr>
          <a:xfrm>
            <a:off x="6575486" y="4988707"/>
            <a:ext cx="1451214" cy="585965"/>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Submit all of the above to Purchasing </a:t>
            </a:r>
            <a:endParaRPr lang="en-US" sz="1300" b="1"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sp>
        <p:nvSpPr>
          <p:cNvPr id="32" name="Rectangle 31" descr="Hierarchy Level 3 Item 1">
            <a:extLst>
              <a:ext uri="{FF2B5EF4-FFF2-40B4-BE49-F238E27FC236}">
                <a16:creationId xmlns:a16="http://schemas.microsoft.com/office/drawing/2014/main" id="{08E86B46-772E-4033-AA89-BE4C7918B421}"/>
              </a:ext>
            </a:extLst>
          </p:cNvPr>
          <p:cNvSpPr/>
          <p:nvPr/>
        </p:nvSpPr>
        <p:spPr>
          <a:xfrm>
            <a:off x="6568908" y="5704950"/>
            <a:ext cx="1451214" cy="96326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Once vendor is added: </a:t>
            </a:r>
          </a:p>
          <a:p>
            <a:pPr marL="0" lvl="0" indent="0" algn="ctr" defTabSz="577850">
              <a:lnSpc>
                <a:spcPct val="90000"/>
              </a:lnSpc>
              <a:spcBef>
                <a:spcPct val="0"/>
              </a:spcBef>
              <a:spcAft>
                <a:spcPct val="35000"/>
              </a:spcAft>
              <a:buNone/>
            </a:pPr>
            <a:r>
              <a:rPr lang="en-US" sz="1300" b="1" dirty="0">
                <a:solidFill>
                  <a:prstClr val="black"/>
                </a:solidFill>
              </a:rPr>
              <a:t>Proceed with requisition process </a:t>
            </a:r>
            <a:endParaRPr lang="en-US" sz="1300" b="1"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p:txBody>
      </p:sp>
      <p:sp>
        <p:nvSpPr>
          <p:cNvPr id="33" name="Rectangle 32" descr="Hierarchy Level 3 Item 1">
            <a:extLst>
              <a:ext uri="{FF2B5EF4-FFF2-40B4-BE49-F238E27FC236}">
                <a16:creationId xmlns:a16="http://schemas.microsoft.com/office/drawing/2014/main" id="{5745E961-D27C-4D77-AD08-EB6229BA5355}"/>
              </a:ext>
            </a:extLst>
          </p:cNvPr>
          <p:cNvSpPr/>
          <p:nvPr/>
        </p:nvSpPr>
        <p:spPr>
          <a:xfrm>
            <a:off x="6243602" y="3958429"/>
            <a:ext cx="2114987" cy="900000"/>
          </a:xfrm>
          <a:prstGeom prst="rect">
            <a:avLst/>
          </a:prstGeom>
          <a:solidFill>
            <a:srgbClr val="0070C0"/>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lvl="0" algn="ctr" defTabSz="577850">
              <a:lnSpc>
                <a:spcPct val="90000"/>
              </a:lnSpc>
              <a:spcBef>
                <a:spcPct val="0"/>
              </a:spcBef>
              <a:spcAft>
                <a:spcPct val="35000"/>
              </a:spcAft>
            </a:pPr>
            <a:r>
              <a:rPr lang="en-US" sz="1600" b="1" dirty="0">
                <a:solidFill>
                  <a:prstClr val="black"/>
                </a:solidFill>
              </a:rPr>
              <a:t>W-9</a:t>
            </a:r>
          </a:p>
          <a:p>
            <a:pPr lvl="0" algn="ctr" defTabSz="577850">
              <a:lnSpc>
                <a:spcPct val="90000"/>
              </a:lnSpc>
              <a:spcBef>
                <a:spcPct val="0"/>
              </a:spcBef>
              <a:spcAft>
                <a:spcPct val="35000"/>
              </a:spcAft>
            </a:pPr>
            <a:endParaRPr lang="en-US" sz="1300" i="1" dirty="0">
              <a:solidFill>
                <a:prstClr val="black"/>
              </a:solidFill>
            </a:endParaRPr>
          </a:p>
          <a:p>
            <a:pPr lvl="0" algn="ctr" defTabSz="577850">
              <a:lnSpc>
                <a:spcPct val="90000"/>
              </a:lnSpc>
              <a:spcBef>
                <a:spcPct val="0"/>
              </a:spcBef>
              <a:spcAft>
                <a:spcPct val="35000"/>
              </a:spcAft>
            </a:pPr>
            <a:r>
              <a:rPr lang="en-US" sz="1300" i="1" dirty="0">
                <a:solidFill>
                  <a:schemeClr val="bg1"/>
                </a:solidFill>
              </a:rPr>
              <a:t>Completed by Vendor</a:t>
            </a:r>
          </a:p>
        </p:txBody>
      </p:sp>
    </p:spTree>
    <p:extLst>
      <p:ext uri="{BB962C8B-B14F-4D97-AF65-F5344CB8AC3E}">
        <p14:creationId xmlns:p14="http://schemas.microsoft.com/office/powerpoint/2010/main" val="33623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861774"/>
          </a:xfrm>
        </p:spPr>
        <p:txBody>
          <a:bodyPr/>
          <a:lstStyle/>
          <a:p>
            <a:r>
              <a:rPr lang="en-US" dirty="0"/>
              <a:t>Purchasing &amp; Acquisition Policy </a:t>
            </a:r>
            <a:br>
              <a:rPr lang="en-US" dirty="0"/>
            </a:br>
            <a:r>
              <a:rPr lang="en-US" dirty="0"/>
              <a:t>CF Local – Non-Grant</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7</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963082" y="1899984"/>
            <a:ext cx="7556663" cy="2582245"/>
          </a:xfrm>
          <a:prstGeom prst="rect">
            <a:avLst/>
          </a:prstGeom>
          <a:noFill/>
        </p:spPr>
        <p:txBody>
          <a:bodyPr wrap="square" rtlCol="0">
            <a:spAutoFit/>
          </a:bodyPr>
          <a:lstStyle/>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Up to $14,999:			One (1) quote</a:t>
            </a: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$15,000 and Over:		Three (3) quotes</a:t>
            </a:r>
          </a:p>
          <a:p>
            <a:pPr marL="0" lvl="2" defTabSz="914400">
              <a:lnSpc>
                <a:spcPct val="90000"/>
              </a:lnSpc>
              <a:spcBef>
                <a:spcPts val="500"/>
              </a:spcBef>
            </a:pPr>
            <a:endParaRPr lang="en-US" sz="1900" dirty="0">
              <a:solidFill>
                <a:prstClr val="black"/>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srgbClr val="FF0000"/>
                </a:solidFill>
                <a:latin typeface="Century Gothic" panose="020B0502020202020204"/>
              </a:rPr>
              <a:t>$50,000 or more:</a:t>
            </a:r>
            <a:r>
              <a:rPr lang="en-US" sz="1900" dirty="0">
                <a:solidFill>
                  <a:prstClr val="black"/>
                </a:solidFill>
                <a:latin typeface="Century Gothic" panose="020B0502020202020204"/>
              </a:rPr>
              <a:t>		</a:t>
            </a:r>
            <a:r>
              <a:rPr lang="en-US" sz="1900" dirty="0">
                <a:solidFill>
                  <a:srgbClr val="FF0000"/>
                </a:solidFill>
                <a:latin typeface="Century Gothic" panose="020B0502020202020204"/>
              </a:rPr>
              <a:t>Coordinate with Purchasing</a:t>
            </a:r>
          </a:p>
          <a:p>
            <a:pPr marL="2743200" lvl="8" defTabSz="914400">
              <a:lnSpc>
                <a:spcPct val="90000"/>
              </a:lnSpc>
              <a:spcBef>
                <a:spcPts val="500"/>
              </a:spcBef>
            </a:pPr>
            <a:r>
              <a:rPr lang="en-US" sz="1900" dirty="0">
                <a:solidFill>
                  <a:srgbClr val="FF0000"/>
                </a:solidFill>
                <a:latin typeface="Century Gothic" panose="020B0502020202020204"/>
              </a:rPr>
              <a:t>	Three (3) formal proposals</a:t>
            </a:r>
          </a:p>
          <a:p>
            <a:pPr marL="0" lvl="2" defTabSz="914400">
              <a:lnSpc>
                <a:spcPct val="90000"/>
              </a:lnSpc>
              <a:spcBef>
                <a:spcPts val="500"/>
              </a:spcBef>
            </a:pPr>
            <a:r>
              <a:rPr lang="en-US" sz="1900" b="1" dirty="0">
                <a:solidFill>
                  <a:srgbClr val="FF0000"/>
                </a:solidFill>
                <a:latin typeface="Century Gothic" panose="020B0502020202020204"/>
              </a:rPr>
              <a:t>                           		Board Approval Required </a:t>
            </a:r>
            <a:r>
              <a:rPr lang="en-US" sz="1900" dirty="0">
                <a:solidFill>
                  <a:srgbClr val="FF0000"/>
                </a:solidFill>
                <a:latin typeface="Century Gothic" panose="020B0502020202020204"/>
              </a:rPr>
              <a:t>					90 Day Lead Time</a:t>
            </a:r>
          </a:p>
          <a:p>
            <a:pPr marL="0" lvl="2" defTabSz="914400">
              <a:lnSpc>
                <a:spcPct val="90000"/>
              </a:lnSpc>
              <a:spcBef>
                <a:spcPts val="500"/>
              </a:spcBef>
            </a:pPr>
            <a:r>
              <a:rPr lang="en-US" sz="1900" dirty="0">
                <a:solidFill>
                  <a:srgbClr val="FF0000"/>
                </a:solidFill>
                <a:latin typeface="Century Gothic" panose="020B0502020202020204"/>
              </a:rPr>
              <a:t>				</a:t>
            </a:r>
            <a:r>
              <a:rPr lang="en-US" sz="1900" b="1" dirty="0">
                <a:solidFill>
                  <a:srgbClr val="FF0000"/>
                </a:solidFill>
                <a:latin typeface="Century Gothic" panose="020B0502020202020204"/>
              </a:rPr>
              <a:t>		</a:t>
            </a:r>
            <a:endParaRPr lang="en-US" sz="1900" dirty="0">
              <a:solidFill>
                <a:srgbClr val="FF0000"/>
              </a:solidFill>
              <a:latin typeface="Century Gothic" panose="020B0502020202020204"/>
            </a:endParaRPr>
          </a:p>
        </p:txBody>
      </p:sp>
    </p:spTree>
    <p:extLst>
      <p:ext uri="{BB962C8B-B14F-4D97-AF65-F5344CB8AC3E}">
        <p14:creationId xmlns:p14="http://schemas.microsoft.com/office/powerpoint/2010/main" val="10758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081831" y="5586895"/>
            <a:ext cx="537633" cy="365125"/>
          </a:xfrm>
        </p:spPr>
        <p:txBody>
          <a:bodyPr/>
          <a:lstStyle/>
          <a:p>
            <a:fld id="{45684F08-FABE-9244-8397-0964A81D6D94}" type="slidenum">
              <a:rPr lang="en-US" smtClean="0"/>
              <a:pPr/>
              <a:t>8</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42" name="TextBox 41">
            <a:extLst>
              <a:ext uri="{FF2B5EF4-FFF2-40B4-BE49-F238E27FC236}">
                <a16:creationId xmlns:a16="http://schemas.microsoft.com/office/drawing/2014/main" id="{E30F1624-7332-47D4-96B7-3D9EF1CB0814}"/>
              </a:ext>
            </a:extLst>
          </p:cNvPr>
          <p:cNvSpPr txBox="1"/>
          <p:nvPr/>
        </p:nvSpPr>
        <p:spPr>
          <a:xfrm>
            <a:off x="554144" y="7211695"/>
            <a:ext cx="414767" cy="145257"/>
          </a:xfrm>
          <a:prstGeom prst="rect">
            <a:avLst/>
          </a:prstGeom>
          <a:noFill/>
        </p:spPr>
        <p:txBody>
          <a:bodyPr wrap="square" lIns="0" tIns="0" rIns="0" bIns="0" rtlCol="0" anchor="ctr">
            <a:noAutofit/>
          </a:bodyPr>
          <a:lstStyle/>
          <a:p>
            <a:endParaRPr lang="en-ZA" sz="900" dirty="0"/>
          </a:p>
        </p:txBody>
      </p:sp>
      <p:cxnSp>
        <p:nvCxnSpPr>
          <p:cNvPr id="43" name="Straight Connector 42" descr="Connector Line">
            <a:extLst>
              <a:ext uri="{FF2B5EF4-FFF2-40B4-BE49-F238E27FC236}">
                <a16:creationId xmlns:a16="http://schemas.microsoft.com/office/drawing/2014/main" id="{066388B8-E90E-4768-8009-D7283FB87C9E}"/>
              </a:ext>
            </a:extLst>
          </p:cNvPr>
          <p:cNvCxnSpPr>
            <a:cxnSpLocks/>
          </p:cNvCxnSpPr>
          <p:nvPr/>
        </p:nvCxnSpPr>
        <p:spPr>
          <a:xfrm>
            <a:off x="8628569" y="4317376"/>
            <a:ext cx="0" cy="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descr="Connector Line">
            <a:extLst>
              <a:ext uri="{FF2B5EF4-FFF2-40B4-BE49-F238E27FC236}">
                <a16:creationId xmlns:a16="http://schemas.microsoft.com/office/drawing/2014/main" id="{02EEA5C4-4587-48F3-BAD1-EA850BF58AF9}"/>
              </a:ext>
            </a:extLst>
          </p:cNvPr>
          <p:cNvCxnSpPr>
            <a:cxnSpLocks/>
          </p:cNvCxnSpPr>
          <p:nvPr/>
        </p:nvCxnSpPr>
        <p:spPr>
          <a:xfrm flipH="1">
            <a:off x="4685123" y="777042"/>
            <a:ext cx="5170" cy="934387"/>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55" descr="Connector Line">
            <a:extLst>
              <a:ext uri="{FF2B5EF4-FFF2-40B4-BE49-F238E27FC236}">
                <a16:creationId xmlns:a16="http://schemas.microsoft.com/office/drawing/2014/main" id="{FB36FCAA-7477-4123-933D-DE332ED654E8}"/>
              </a:ext>
            </a:extLst>
          </p:cNvPr>
          <p:cNvCxnSpPr>
            <a:cxnSpLocks/>
          </p:cNvCxnSpPr>
          <p:nvPr/>
        </p:nvCxnSpPr>
        <p:spPr>
          <a:xfrm rot="10800000" flipV="1">
            <a:off x="1200157" y="667505"/>
            <a:ext cx="808703" cy="515779"/>
          </a:xfrm>
          <a:prstGeom prst="bentConnector3">
            <a:avLst>
              <a:gd name="adj1" fmla="val 115738"/>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62" descr="Connector Line">
            <a:extLst>
              <a:ext uri="{FF2B5EF4-FFF2-40B4-BE49-F238E27FC236}">
                <a16:creationId xmlns:a16="http://schemas.microsoft.com/office/drawing/2014/main" id="{8E9F3C19-7E7F-4736-9BE9-EBD611C306E6}"/>
              </a:ext>
            </a:extLst>
          </p:cNvPr>
          <p:cNvCxnSpPr>
            <a:cxnSpLocks/>
          </p:cNvCxnSpPr>
          <p:nvPr/>
        </p:nvCxnSpPr>
        <p:spPr>
          <a:xfrm>
            <a:off x="7043918" y="723404"/>
            <a:ext cx="1065788" cy="459880"/>
          </a:xfrm>
          <a:prstGeom prst="bentConnector2">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7" name="Rectangle 46" descr="Hierarchy Level 3 Item 4">
            <a:extLst>
              <a:ext uri="{FF2B5EF4-FFF2-40B4-BE49-F238E27FC236}">
                <a16:creationId xmlns:a16="http://schemas.microsoft.com/office/drawing/2014/main" id="{0892F41A-57F8-4FA4-AC33-F3652DC5E789}"/>
              </a:ext>
            </a:extLst>
          </p:cNvPr>
          <p:cNvSpPr/>
          <p:nvPr/>
        </p:nvSpPr>
        <p:spPr>
          <a:xfrm>
            <a:off x="3709386" y="1122413"/>
            <a:ext cx="1999410" cy="393479"/>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$15,000.00 - $49,999.99</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48" name="Rectangle 47" descr="Hierarchy Level 3 Item 4">
            <a:extLst>
              <a:ext uri="{FF2B5EF4-FFF2-40B4-BE49-F238E27FC236}">
                <a16:creationId xmlns:a16="http://schemas.microsoft.com/office/drawing/2014/main" id="{A2E57780-D652-40D1-94D7-26B289EB2853}"/>
              </a:ext>
            </a:extLst>
          </p:cNvPr>
          <p:cNvSpPr/>
          <p:nvPr/>
        </p:nvSpPr>
        <p:spPr>
          <a:xfrm>
            <a:off x="7268328" y="1140009"/>
            <a:ext cx="1736104" cy="385083"/>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 $50,000.00 or greater</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49" name="Rectangle 48">
            <a:extLst>
              <a:ext uri="{FF2B5EF4-FFF2-40B4-BE49-F238E27FC236}">
                <a16:creationId xmlns:a16="http://schemas.microsoft.com/office/drawing/2014/main" id="{BEF1EACE-57C2-4BD5-A696-4E14697CC3F5}"/>
              </a:ext>
            </a:extLst>
          </p:cNvPr>
          <p:cNvSpPr/>
          <p:nvPr/>
        </p:nvSpPr>
        <p:spPr>
          <a:xfrm>
            <a:off x="4434199" y="2118299"/>
            <a:ext cx="470000" cy="369332"/>
          </a:xfrm>
          <a:prstGeom prst="rect">
            <a:avLst/>
          </a:prstGeom>
        </p:spPr>
        <p:txBody>
          <a:bodyPr wrap="none">
            <a:spAutoFit/>
          </a:bodyPr>
          <a:lstStyle/>
          <a:p>
            <a:r>
              <a:rPr lang="en-US" b="1" dirty="0"/>
              <a:t>OR</a:t>
            </a:r>
          </a:p>
        </p:txBody>
      </p:sp>
      <p:sp>
        <p:nvSpPr>
          <p:cNvPr id="50" name="Rectangle 49" descr="Hierarchy Level 1">
            <a:extLst>
              <a:ext uri="{FF2B5EF4-FFF2-40B4-BE49-F238E27FC236}">
                <a16:creationId xmlns:a16="http://schemas.microsoft.com/office/drawing/2014/main" id="{21C604EF-32A3-42D7-8586-5D643B7D12C1}"/>
              </a:ext>
            </a:extLst>
          </p:cNvPr>
          <p:cNvSpPr/>
          <p:nvPr/>
        </p:nvSpPr>
        <p:spPr>
          <a:xfrm>
            <a:off x="2027646" y="258468"/>
            <a:ext cx="5124986" cy="672605"/>
          </a:xfrm>
          <a:prstGeom prst="rect">
            <a:avLst/>
          </a:prstGeom>
          <a:solidFill>
            <a:schemeClr val="bg1">
              <a:lumMod val="85000"/>
            </a:schemeClr>
          </a:solidFill>
          <a:ln>
            <a:noFill/>
          </a:ln>
          <a:effectLst/>
          <a:scene3d>
            <a:camera prst="orthographicFront"/>
            <a:lightRig rig="flat" dir="t"/>
          </a:scene3d>
          <a:sp3d prstMaterial="dkEdge"/>
        </p:spPr>
        <p:style>
          <a:lnRef idx="0">
            <a:scrgbClr r="0" g="0" b="0"/>
          </a:lnRef>
          <a:fillRef idx="2">
            <a:scrgbClr r="0" g="0" b="0"/>
          </a:fillRef>
          <a:effectRef idx="1">
            <a:scrgbClr r="0" g="0" b="0"/>
          </a:effectRef>
          <a:fontRef idx="minor">
            <a:schemeClr val="dk1"/>
          </a:fontRef>
        </p:style>
        <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2000" b="1" dirty="0"/>
              <a:t>Non-Grant Supplies CF Local</a:t>
            </a:r>
            <a:endParaRPr lang="en-US" sz="2000" b="1" kern="1200" dirty="0"/>
          </a:p>
        </p:txBody>
      </p:sp>
      <p:sp>
        <p:nvSpPr>
          <p:cNvPr id="51" name="Rectangle 50" descr="Hierarchy Level 3 Item 4">
            <a:extLst>
              <a:ext uri="{FF2B5EF4-FFF2-40B4-BE49-F238E27FC236}">
                <a16:creationId xmlns:a16="http://schemas.microsoft.com/office/drawing/2014/main" id="{18435DBB-89AE-4A6D-90E5-2909202BA1E9}"/>
              </a:ext>
            </a:extLst>
          </p:cNvPr>
          <p:cNvSpPr/>
          <p:nvPr/>
        </p:nvSpPr>
        <p:spPr>
          <a:xfrm>
            <a:off x="2008860" y="5979978"/>
            <a:ext cx="5143772" cy="667100"/>
          </a:xfrm>
          <a:prstGeom prst="rect">
            <a:avLst/>
          </a:prstGeom>
          <a:solidFill>
            <a:schemeClr val="accent3">
              <a:lumMod val="60000"/>
              <a:lumOff val="40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srgbClr val="FF0000"/>
                </a:solidFill>
              </a:rPr>
              <a:t>SEND BACK UP DOCUMENTATION TO</a:t>
            </a:r>
            <a:r>
              <a:rPr lang="en-US" sz="1300" dirty="0">
                <a:solidFill>
                  <a:prstClr val="black"/>
                </a:solidFill>
              </a:rPr>
              <a:t>: </a:t>
            </a:r>
            <a:r>
              <a:rPr lang="en-US" sz="1300" dirty="0">
                <a:solidFill>
                  <a:prstClr val="black"/>
                </a:solidFill>
                <a:hlinkClick r:id="rId3"/>
              </a:rPr>
              <a:t>Requisitions@com.edu</a:t>
            </a:r>
            <a:r>
              <a:rPr lang="en-US" sz="1300" dirty="0">
                <a:solidFill>
                  <a:prstClr val="black"/>
                </a:solidFill>
              </a:rPr>
              <a:t>  </a:t>
            </a:r>
          </a:p>
          <a:p>
            <a:pPr marL="0" lvl="0" indent="0" algn="ctr" defTabSz="577850">
              <a:lnSpc>
                <a:spcPct val="90000"/>
              </a:lnSpc>
              <a:spcBef>
                <a:spcPct val="0"/>
              </a:spcBef>
              <a:spcAft>
                <a:spcPct val="35000"/>
              </a:spcAft>
              <a:buNone/>
            </a:pPr>
            <a:r>
              <a:rPr lang="en-US" sz="1300" b="1" dirty="0">
                <a:solidFill>
                  <a:srgbClr val="FF0000"/>
                </a:solidFill>
              </a:rPr>
              <a:t>MUST INCLUDE REQUISITION NUMBER IN THE SUBJECT LINE</a:t>
            </a:r>
          </a:p>
          <a:p>
            <a:pPr marL="0" lvl="0" indent="0" algn="ctr" defTabSz="577850">
              <a:lnSpc>
                <a:spcPct val="90000"/>
              </a:lnSpc>
              <a:spcBef>
                <a:spcPct val="0"/>
              </a:spcBef>
              <a:spcAft>
                <a:spcPct val="35000"/>
              </a:spcAft>
              <a:buNone/>
            </a:pPr>
            <a:endParaRPr lang="en-US" sz="1300" dirty="0">
              <a:solidFill>
                <a:prstClr val="black"/>
              </a:solidFill>
            </a:endParaRPr>
          </a:p>
          <a:p>
            <a:pPr marL="0" lvl="0" indent="0" algn="ctr" defTabSz="577850">
              <a:lnSpc>
                <a:spcPct val="90000"/>
              </a:lnSpc>
              <a:spcBef>
                <a:spcPct val="0"/>
              </a:spcBef>
              <a:spcAft>
                <a:spcPct val="35000"/>
              </a:spcAft>
              <a:buNone/>
            </a:pPr>
            <a:endParaRPr lang="en-US" sz="1300"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52" name="Straight Connector 51" descr="Connector Line">
            <a:extLst>
              <a:ext uri="{FF2B5EF4-FFF2-40B4-BE49-F238E27FC236}">
                <a16:creationId xmlns:a16="http://schemas.microsoft.com/office/drawing/2014/main" id="{951D3CDE-D709-4737-A10D-41E4D84C518E}"/>
              </a:ext>
            </a:extLst>
          </p:cNvPr>
          <p:cNvCxnSpPr>
            <a:cxnSpLocks/>
          </p:cNvCxnSpPr>
          <p:nvPr/>
        </p:nvCxnSpPr>
        <p:spPr>
          <a:xfrm>
            <a:off x="1105415" y="2253476"/>
            <a:ext cx="0" cy="12838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descr="Connector Line">
            <a:extLst>
              <a:ext uri="{FF2B5EF4-FFF2-40B4-BE49-F238E27FC236}">
                <a16:creationId xmlns:a16="http://schemas.microsoft.com/office/drawing/2014/main" id="{EE329A9E-1435-4815-9A55-735F28D4C501}"/>
              </a:ext>
            </a:extLst>
          </p:cNvPr>
          <p:cNvCxnSpPr>
            <a:cxnSpLocks/>
          </p:cNvCxnSpPr>
          <p:nvPr/>
        </p:nvCxnSpPr>
        <p:spPr>
          <a:xfrm>
            <a:off x="1090780" y="1232122"/>
            <a:ext cx="30077" cy="2993863"/>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4" name="Rectangle 53" descr="Hierarchy Level 3 Item 4">
            <a:extLst>
              <a:ext uri="{FF2B5EF4-FFF2-40B4-BE49-F238E27FC236}">
                <a16:creationId xmlns:a16="http://schemas.microsoft.com/office/drawing/2014/main" id="{9E0AADAE-BB05-4C89-8A47-A926DA1FADA9}"/>
              </a:ext>
            </a:extLst>
          </p:cNvPr>
          <p:cNvSpPr/>
          <p:nvPr/>
        </p:nvSpPr>
        <p:spPr>
          <a:xfrm>
            <a:off x="625699" y="1906286"/>
            <a:ext cx="1696564" cy="385083"/>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1" dirty="0">
                <a:solidFill>
                  <a:prstClr val="black"/>
                </a:solidFill>
              </a:rPr>
              <a:t>Less than $15,000.00</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55" name="Rectangle 54" descr="Hierarchy Level 3 Item 4">
            <a:extLst>
              <a:ext uri="{FF2B5EF4-FFF2-40B4-BE49-F238E27FC236}">
                <a16:creationId xmlns:a16="http://schemas.microsoft.com/office/drawing/2014/main" id="{BFD5E210-263B-4A30-835C-7A71BF1F785C}"/>
              </a:ext>
            </a:extLst>
          </p:cNvPr>
          <p:cNvSpPr/>
          <p:nvPr/>
        </p:nvSpPr>
        <p:spPr>
          <a:xfrm>
            <a:off x="761527" y="2395141"/>
            <a:ext cx="1203445" cy="62779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Obtain 1 Quote</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56" name="Rectangle 55" descr="Hierarchy Level 2 Item 6">
            <a:extLst>
              <a:ext uri="{FF2B5EF4-FFF2-40B4-BE49-F238E27FC236}">
                <a16:creationId xmlns:a16="http://schemas.microsoft.com/office/drawing/2014/main" id="{B2D349CB-483C-4393-95FF-07F0AA5FB3E7}"/>
              </a:ext>
            </a:extLst>
          </p:cNvPr>
          <p:cNvSpPr/>
          <p:nvPr/>
        </p:nvSpPr>
        <p:spPr>
          <a:xfrm>
            <a:off x="763314" y="3184136"/>
            <a:ext cx="1198275" cy="634417"/>
          </a:xfrm>
          <a:prstGeom prst="rect">
            <a:avLst/>
          </a:prstGeom>
          <a:solidFill>
            <a:schemeClr val="accent3">
              <a:lumMod val="20000"/>
              <a:lumOff val="80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Enter Requisition</a:t>
            </a:r>
            <a:endParaRPr lang="en-US" sz="1300" kern="1200" dirty="0">
              <a:solidFill>
                <a:srgbClr val="FF0000"/>
              </a:solidFill>
              <a:ea typeface="+mn-ea"/>
              <a:cs typeface="+mn-cs"/>
            </a:endParaRPr>
          </a:p>
        </p:txBody>
      </p:sp>
      <p:sp>
        <p:nvSpPr>
          <p:cNvPr id="57" name="Rectangle 56" descr="Hierarchy Level 3 Item 4">
            <a:extLst>
              <a:ext uri="{FF2B5EF4-FFF2-40B4-BE49-F238E27FC236}">
                <a16:creationId xmlns:a16="http://schemas.microsoft.com/office/drawing/2014/main" id="{DD2A27F0-60D5-4D66-86F4-6FFFBB06CBB0}"/>
              </a:ext>
            </a:extLst>
          </p:cNvPr>
          <p:cNvSpPr/>
          <p:nvPr/>
        </p:nvSpPr>
        <p:spPr>
          <a:xfrm>
            <a:off x="795278" y="4001916"/>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Obtain Approvals</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58" name="Straight Connector 57" descr="Connector Line">
            <a:extLst>
              <a:ext uri="{FF2B5EF4-FFF2-40B4-BE49-F238E27FC236}">
                <a16:creationId xmlns:a16="http://schemas.microsoft.com/office/drawing/2014/main" id="{F5A90A62-CE52-4823-A5EF-BED4692224EF}"/>
              </a:ext>
            </a:extLst>
          </p:cNvPr>
          <p:cNvCxnSpPr>
            <a:cxnSpLocks/>
          </p:cNvCxnSpPr>
          <p:nvPr/>
        </p:nvCxnSpPr>
        <p:spPr>
          <a:xfrm>
            <a:off x="8157756" y="1505349"/>
            <a:ext cx="0" cy="4636629"/>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9" name="Rectangle 58" descr="Hierarchy Level 3 Item 4">
            <a:extLst>
              <a:ext uri="{FF2B5EF4-FFF2-40B4-BE49-F238E27FC236}">
                <a16:creationId xmlns:a16="http://schemas.microsoft.com/office/drawing/2014/main" id="{5D55696F-95E4-40DC-81C9-34B2E224A48E}"/>
              </a:ext>
            </a:extLst>
          </p:cNvPr>
          <p:cNvSpPr/>
          <p:nvPr/>
        </p:nvSpPr>
        <p:spPr>
          <a:xfrm>
            <a:off x="7528709" y="1675850"/>
            <a:ext cx="1203446" cy="62779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Coordinate with Purchasing</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60" name="Straight Connector 76" descr="Connector Line">
            <a:extLst>
              <a:ext uri="{FF2B5EF4-FFF2-40B4-BE49-F238E27FC236}">
                <a16:creationId xmlns:a16="http://schemas.microsoft.com/office/drawing/2014/main" id="{7DD061AA-6895-4ABA-98BE-5034795243DC}"/>
              </a:ext>
            </a:extLst>
          </p:cNvPr>
          <p:cNvCxnSpPr>
            <a:cxnSpLocks/>
          </p:cNvCxnSpPr>
          <p:nvPr/>
        </p:nvCxnSpPr>
        <p:spPr>
          <a:xfrm rot="5400000">
            <a:off x="4016221" y="1770949"/>
            <a:ext cx="709975" cy="577490"/>
          </a:xfrm>
          <a:prstGeom prst="bentConnector3">
            <a:avLst>
              <a:gd name="adj1" fmla="val 579"/>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78" descr="Connector Line">
            <a:extLst>
              <a:ext uri="{FF2B5EF4-FFF2-40B4-BE49-F238E27FC236}">
                <a16:creationId xmlns:a16="http://schemas.microsoft.com/office/drawing/2014/main" id="{1B86A7A6-1414-44C4-843B-237F5D904BF0}"/>
              </a:ext>
            </a:extLst>
          </p:cNvPr>
          <p:cNvCxnSpPr>
            <a:cxnSpLocks/>
          </p:cNvCxnSpPr>
          <p:nvPr/>
        </p:nvCxnSpPr>
        <p:spPr>
          <a:xfrm>
            <a:off x="4633937" y="1718153"/>
            <a:ext cx="687984" cy="655204"/>
          </a:xfrm>
          <a:prstGeom prst="bentConnector3">
            <a:avLst>
              <a:gd name="adj1" fmla="val 99455"/>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CE4B1E86-91BF-4755-8754-2DE12832E6A8}"/>
              </a:ext>
            </a:extLst>
          </p:cNvPr>
          <p:cNvSpPr txBox="1"/>
          <p:nvPr/>
        </p:nvSpPr>
        <p:spPr>
          <a:xfrm rot="20535596">
            <a:off x="1331010" y="5617366"/>
            <a:ext cx="1896468"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latin typeface="Ink Free" panose="03080402000500000000" pitchFamily="66" charset="0"/>
              </a:rPr>
              <a:t>NEW !</a:t>
            </a:r>
          </a:p>
        </p:txBody>
      </p:sp>
      <p:sp>
        <p:nvSpPr>
          <p:cNvPr id="63" name="Rectangle 62" descr="Hierarchy Level 3 Item 4">
            <a:extLst>
              <a:ext uri="{FF2B5EF4-FFF2-40B4-BE49-F238E27FC236}">
                <a16:creationId xmlns:a16="http://schemas.microsoft.com/office/drawing/2014/main" id="{EE77AF1E-6FC3-465B-B73A-DF3FFDD19985}"/>
              </a:ext>
            </a:extLst>
          </p:cNvPr>
          <p:cNvSpPr/>
          <p:nvPr/>
        </p:nvSpPr>
        <p:spPr>
          <a:xfrm>
            <a:off x="795278" y="4837039"/>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Purchasing </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64" name="Rectangle 63" descr="Hierarchy Level 3 Item 4">
            <a:extLst>
              <a:ext uri="{FF2B5EF4-FFF2-40B4-BE49-F238E27FC236}">
                <a16:creationId xmlns:a16="http://schemas.microsoft.com/office/drawing/2014/main" id="{311D2095-289F-4E28-AA03-FE755DBC8E72}"/>
              </a:ext>
            </a:extLst>
          </p:cNvPr>
          <p:cNvSpPr/>
          <p:nvPr/>
        </p:nvSpPr>
        <p:spPr>
          <a:xfrm>
            <a:off x="4901331" y="1968426"/>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Obtain 1 Quote from State Co-op </a:t>
            </a:r>
            <a:r>
              <a:rPr lang="en-US" sz="1300" dirty="0">
                <a:solidFill>
                  <a:prstClr val="black"/>
                </a:solidFill>
              </a:rPr>
              <a:t>Contract</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cxnSp>
        <p:nvCxnSpPr>
          <p:cNvPr id="65" name="Straight Connector 57" descr="Connector Line">
            <a:extLst>
              <a:ext uri="{FF2B5EF4-FFF2-40B4-BE49-F238E27FC236}">
                <a16:creationId xmlns:a16="http://schemas.microsoft.com/office/drawing/2014/main" id="{A6270A14-906D-4290-8ED7-AEC493E7E1F3}"/>
              </a:ext>
            </a:extLst>
          </p:cNvPr>
          <p:cNvCxnSpPr>
            <a:cxnSpLocks/>
          </p:cNvCxnSpPr>
          <p:nvPr/>
        </p:nvCxnSpPr>
        <p:spPr>
          <a:xfrm rot="16200000" flipH="1">
            <a:off x="3635999" y="2791540"/>
            <a:ext cx="1561667" cy="584516"/>
          </a:xfrm>
          <a:prstGeom prst="bentConnector3">
            <a:avLst>
              <a:gd name="adj1" fmla="val 34341"/>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6" descr="Connector Line">
            <a:extLst>
              <a:ext uri="{FF2B5EF4-FFF2-40B4-BE49-F238E27FC236}">
                <a16:creationId xmlns:a16="http://schemas.microsoft.com/office/drawing/2014/main" id="{9A10B927-97C2-40F3-AAFA-A5A3A6B6E388}"/>
              </a:ext>
            </a:extLst>
          </p:cNvPr>
          <p:cNvCxnSpPr>
            <a:cxnSpLocks/>
          </p:cNvCxnSpPr>
          <p:nvPr/>
        </p:nvCxnSpPr>
        <p:spPr>
          <a:xfrm rot="5400000">
            <a:off x="4363064" y="2616433"/>
            <a:ext cx="1238740" cy="527567"/>
          </a:xfrm>
          <a:prstGeom prst="bentConnector3">
            <a:avLst>
              <a:gd name="adj1" fmla="val 46566"/>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7" name="Rectangle 66" descr="Hierarchy Level 2 Item 6">
            <a:extLst>
              <a:ext uri="{FF2B5EF4-FFF2-40B4-BE49-F238E27FC236}">
                <a16:creationId xmlns:a16="http://schemas.microsoft.com/office/drawing/2014/main" id="{11B99CCC-5F0B-4944-9CF2-46CA83914075}"/>
              </a:ext>
            </a:extLst>
          </p:cNvPr>
          <p:cNvSpPr/>
          <p:nvPr/>
        </p:nvSpPr>
        <p:spPr>
          <a:xfrm>
            <a:off x="4140966" y="2992637"/>
            <a:ext cx="1198275" cy="634417"/>
          </a:xfrm>
          <a:prstGeom prst="rect">
            <a:avLst/>
          </a:prstGeom>
          <a:solidFill>
            <a:schemeClr val="accent3">
              <a:lumMod val="20000"/>
              <a:lumOff val="80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Enter Requisition</a:t>
            </a:r>
            <a:endParaRPr lang="en-US" sz="1300" kern="1200" dirty="0">
              <a:solidFill>
                <a:srgbClr val="FF0000"/>
              </a:solidFill>
              <a:ea typeface="+mn-ea"/>
              <a:cs typeface="+mn-cs"/>
            </a:endParaRPr>
          </a:p>
        </p:txBody>
      </p:sp>
      <p:cxnSp>
        <p:nvCxnSpPr>
          <p:cNvPr id="68" name="Straight Connector 67" descr="Connector Line">
            <a:extLst>
              <a:ext uri="{FF2B5EF4-FFF2-40B4-BE49-F238E27FC236}">
                <a16:creationId xmlns:a16="http://schemas.microsoft.com/office/drawing/2014/main" id="{2F77A18F-D8C8-47E9-9E89-50DF4694B666}"/>
              </a:ext>
            </a:extLst>
          </p:cNvPr>
          <p:cNvCxnSpPr>
            <a:cxnSpLocks/>
          </p:cNvCxnSpPr>
          <p:nvPr/>
        </p:nvCxnSpPr>
        <p:spPr>
          <a:xfrm>
            <a:off x="4720694" y="4281639"/>
            <a:ext cx="10822" cy="394410"/>
          </a:xfrm>
          <a:prstGeom prst="line">
            <a:avLst/>
          </a:prstGeom>
          <a:ln w="31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69" name="Rectangle 68" descr="Hierarchy Level 3 Item 4">
            <a:extLst>
              <a:ext uri="{FF2B5EF4-FFF2-40B4-BE49-F238E27FC236}">
                <a16:creationId xmlns:a16="http://schemas.microsoft.com/office/drawing/2014/main" id="{7AFBBC89-7CCA-4274-83F4-3F49BC0B5A7D}"/>
              </a:ext>
            </a:extLst>
          </p:cNvPr>
          <p:cNvSpPr/>
          <p:nvPr/>
        </p:nvSpPr>
        <p:spPr>
          <a:xfrm>
            <a:off x="4135291" y="3758129"/>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Obtain Approvals</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0" name="Rectangle 69" descr="Hierarchy Level 3 Item 4">
            <a:extLst>
              <a:ext uri="{FF2B5EF4-FFF2-40B4-BE49-F238E27FC236}">
                <a16:creationId xmlns:a16="http://schemas.microsoft.com/office/drawing/2014/main" id="{8F286153-BEAF-47BC-9733-ADAFCEAF2FD9}"/>
              </a:ext>
            </a:extLst>
          </p:cNvPr>
          <p:cNvSpPr/>
          <p:nvPr/>
        </p:nvSpPr>
        <p:spPr>
          <a:xfrm>
            <a:off x="4135290" y="4527895"/>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Purchasing </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1" name="Rectangle 70" descr="Hierarchy Level 3 Item 4">
            <a:extLst>
              <a:ext uri="{FF2B5EF4-FFF2-40B4-BE49-F238E27FC236}">
                <a16:creationId xmlns:a16="http://schemas.microsoft.com/office/drawing/2014/main" id="{C41D7C3A-784E-4C95-ABA9-9002BBCDF06A}"/>
              </a:ext>
            </a:extLst>
          </p:cNvPr>
          <p:cNvSpPr/>
          <p:nvPr/>
        </p:nvSpPr>
        <p:spPr>
          <a:xfrm>
            <a:off x="3304790" y="1989745"/>
            <a:ext cx="1203445" cy="62779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Obtain 3 Quotes</a:t>
            </a: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2" name="Rectangle 71" descr="Hierarchy Level 3 Item 4">
            <a:extLst>
              <a:ext uri="{FF2B5EF4-FFF2-40B4-BE49-F238E27FC236}">
                <a16:creationId xmlns:a16="http://schemas.microsoft.com/office/drawing/2014/main" id="{BB7C2134-2BEA-47C0-A573-D77F9F46DFD3}"/>
              </a:ext>
            </a:extLst>
          </p:cNvPr>
          <p:cNvSpPr/>
          <p:nvPr/>
        </p:nvSpPr>
        <p:spPr>
          <a:xfrm>
            <a:off x="7553597" y="2460629"/>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RFQ/RFP  or State Co-op Contract</a:t>
            </a:r>
            <a:endParaRPr lang="en-US" sz="1300" dirty="0">
              <a:solidFill>
                <a:prstClr val="black"/>
              </a:solidFill>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3" name="Rectangle 72" descr="Hierarchy Level 3 Item 4">
            <a:extLst>
              <a:ext uri="{FF2B5EF4-FFF2-40B4-BE49-F238E27FC236}">
                <a16:creationId xmlns:a16="http://schemas.microsoft.com/office/drawing/2014/main" id="{4474FE76-86FF-480D-9B6A-32D06F8CC91A}"/>
              </a:ext>
            </a:extLst>
          </p:cNvPr>
          <p:cNvSpPr/>
          <p:nvPr/>
        </p:nvSpPr>
        <p:spPr>
          <a:xfrm>
            <a:off x="7561256" y="3193903"/>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b="0" kern="1200" dirty="0">
                <a:solidFill>
                  <a:prstClr val="black"/>
                </a:solidFill>
                <a:ea typeface="+mn-ea"/>
                <a:cs typeface="+mn-cs"/>
              </a:rPr>
              <a:t>BOT Approval</a:t>
            </a:r>
            <a:endParaRPr lang="en-US" sz="1300" dirty="0">
              <a:solidFill>
                <a:prstClr val="black"/>
              </a:solidFill>
            </a:endParaRP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4" name="Rectangle 73" descr="Hierarchy Level 3 Item 4">
            <a:extLst>
              <a:ext uri="{FF2B5EF4-FFF2-40B4-BE49-F238E27FC236}">
                <a16:creationId xmlns:a16="http://schemas.microsoft.com/office/drawing/2014/main" id="{E39E8F99-E247-4FA9-B407-3BD12B198ECE}"/>
              </a:ext>
            </a:extLst>
          </p:cNvPr>
          <p:cNvSpPr/>
          <p:nvPr/>
        </p:nvSpPr>
        <p:spPr>
          <a:xfrm>
            <a:off x="7561256" y="3907844"/>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Vendor Compliance Forms</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5" name="Rectangle 74" descr="Hierarchy Level 3 Item 4">
            <a:extLst>
              <a:ext uri="{FF2B5EF4-FFF2-40B4-BE49-F238E27FC236}">
                <a16:creationId xmlns:a16="http://schemas.microsoft.com/office/drawing/2014/main" id="{BBBCC2A2-0DF9-49A6-B21F-C9F1F54F0DC9}"/>
              </a:ext>
            </a:extLst>
          </p:cNvPr>
          <p:cNvSpPr/>
          <p:nvPr/>
        </p:nvSpPr>
        <p:spPr>
          <a:xfrm>
            <a:off x="7561256" y="4615883"/>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Enter Requisition</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6" name="Rectangle 75" descr="Hierarchy Level 3 Item 4">
            <a:extLst>
              <a:ext uri="{FF2B5EF4-FFF2-40B4-BE49-F238E27FC236}">
                <a16:creationId xmlns:a16="http://schemas.microsoft.com/office/drawing/2014/main" id="{45A35CF1-CAAE-4160-BBF5-65DAD7110F6E}"/>
              </a:ext>
            </a:extLst>
          </p:cNvPr>
          <p:cNvSpPr/>
          <p:nvPr/>
        </p:nvSpPr>
        <p:spPr>
          <a:xfrm>
            <a:off x="7575111" y="5316149"/>
            <a:ext cx="1193000" cy="627791"/>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Obtain Approvals</a:t>
            </a:r>
          </a:p>
          <a:p>
            <a:pPr marL="0" lvl="0" indent="0" algn="ctr" defTabSz="577850">
              <a:lnSpc>
                <a:spcPct val="90000"/>
              </a:lnSpc>
              <a:spcBef>
                <a:spcPct val="0"/>
              </a:spcBef>
              <a:spcAft>
                <a:spcPct val="35000"/>
              </a:spcAft>
              <a:buNone/>
            </a:pPr>
            <a:endParaRPr lang="en-US" sz="1300" b="0" kern="1200" dirty="0">
              <a:solidFill>
                <a:prstClr val="black"/>
              </a:solidFill>
              <a:ea typeface="+mn-ea"/>
              <a:cs typeface="+mn-cs"/>
            </a:endParaRPr>
          </a:p>
          <a:p>
            <a:pPr marL="0" lvl="0" indent="0" algn="ctr" defTabSz="577850">
              <a:lnSpc>
                <a:spcPct val="90000"/>
              </a:lnSpc>
              <a:spcBef>
                <a:spcPct val="0"/>
              </a:spcBef>
              <a:spcAft>
                <a:spcPct val="35000"/>
              </a:spcAft>
              <a:buNone/>
            </a:pPr>
            <a:endParaRPr lang="en-US" sz="1300" i="1" dirty="0">
              <a:solidFill>
                <a:prstClr val="black"/>
              </a:solidFill>
            </a:endParaRP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
        <p:nvSpPr>
          <p:cNvPr id="77" name="Rectangle 76" descr="Hierarchy Level 3 Item 4">
            <a:extLst>
              <a:ext uri="{FF2B5EF4-FFF2-40B4-BE49-F238E27FC236}">
                <a16:creationId xmlns:a16="http://schemas.microsoft.com/office/drawing/2014/main" id="{F6885489-7081-4D7A-BDDA-0008006100EC}"/>
              </a:ext>
            </a:extLst>
          </p:cNvPr>
          <p:cNvSpPr/>
          <p:nvPr/>
        </p:nvSpPr>
        <p:spPr>
          <a:xfrm>
            <a:off x="7580795" y="6016415"/>
            <a:ext cx="1181631" cy="618910"/>
          </a:xfrm>
          <a:prstGeom prst="rect">
            <a:avLst/>
          </a:prstGeom>
          <a:solidFill>
            <a:schemeClr val="bg1">
              <a:lumMod val="95000"/>
            </a:schemeClr>
          </a:solidFill>
          <a:scene3d>
            <a:camera prst="orthographicFront"/>
            <a:lightRig rig="flat" dir="t"/>
          </a:scene3d>
          <a:sp3d prstMaterial="dkEdge"/>
        </p:spPr>
        <p:style>
          <a:lnRef idx="0">
            <a:schemeClr val="lt2">
              <a:hueOff val="0"/>
              <a:satOff val="0"/>
              <a:lumOff val="0"/>
              <a:alphaOff val="0"/>
            </a:schemeClr>
          </a:lnRef>
          <a:fillRef idx="2">
            <a:scrgbClr r="0" g="0" b="0"/>
          </a:fillRef>
          <a:effectRef idx="1">
            <a:schemeClr val="dk2">
              <a:hueOff val="0"/>
              <a:satOff val="0"/>
              <a:lumOff val="0"/>
              <a:alphaOff val="0"/>
            </a:schemeClr>
          </a:effectRef>
          <a:fontRef idx="minor">
            <a:schemeClr val="dk1"/>
          </a:fontRef>
        </p:style>
        <p:txBody>
          <a:bodyPr spcFirstLastPara="0" vert="horz" wrap="square" lIns="72000" tIns="108000" rIns="72000" bIns="0" numCol="1" spcCol="1270" anchor="t" anchorCtr="0">
            <a:noAutofit/>
          </a:bodyPr>
          <a:lstStyle/>
          <a:p>
            <a:pPr marL="0" lvl="0" indent="0" algn="ctr" defTabSz="577850">
              <a:lnSpc>
                <a:spcPct val="90000"/>
              </a:lnSpc>
              <a:spcBef>
                <a:spcPct val="0"/>
              </a:spcBef>
              <a:spcAft>
                <a:spcPct val="35000"/>
              </a:spcAft>
              <a:buNone/>
            </a:pPr>
            <a:r>
              <a:rPr lang="en-US" sz="1300" dirty="0">
                <a:solidFill>
                  <a:prstClr val="black"/>
                </a:solidFill>
              </a:rPr>
              <a:t>Purchasing </a:t>
            </a:r>
          </a:p>
          <a:p>
            <a:pPr marL="0" lvl="0" indent="0" algn="ctr" defTabSz="577850">
              <a:lnSpc>
                <a:spcPct val="90000"/>
              </a:lnSpc>
              <a:spcBef>
                <a:spcPct val="0"/>
              </a:spcBef>
              <a:spcAft>
                <a:spcPct val="35000"/>
              </a:spcAft>
              <a:buNone/>
            </a:pPr>
            <a:endParaRPr lang="en-US" sz="1300" b="0" i="1" kern="1200" dirty="0">
              <a:solidFill>
                <a:prstClr val="black"/>
              </a:solidFill>
              <a:ea typeface="+mn-ea"/>
              <a:cs typeface="+mn-cs"/>
            </a:endParaRPr>
          </a:p>
        </p:txBody>
      </p:sp>
    </p:spTree>
    <p:extLst>
      <p:ext uri="{BB962C8B-B14F-4D97-AF65-F5344CB8AC3E}">
        <p14:creationId xmlns:p14="http://schemas.microsoft.com/office/powerpoint/2010/main" val="3082922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63084" y="274638"/>
            <a:ext cx="7723716" cy="1723549"/>
          </a:xfrm>
        </p:spPr>
        <p:txBody>
          <a:bodyPr/>
          <a:lstStyle/>
          <a:p>
            <a:r>
              <a:rPr lang="en-US" dirty="0"/>
              <a:t>Grants &amp; Grant Purchasing</a:t>
            </a:r>
            <a:br>
              <a:rPr lang="en-US" dirty="0"/>
            </a:br>
            <a:r>
              <a:rPr lang="en-US" dirty="0"/>
              <a:t>Education Department General Administrative Regulations (EDGAR)</a:t>
            </a:r>
            <a:br>
              <a:rPr lang="en-US" dirty="0"/>
            </a:b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684F08-FABE-9244-8397-0964A81D6D94}" type="slidenum">
              <a:rPr lang="en-US" smtClean="0"/>
              <a:pPr/>
              <a:t>9</a:t>
            </a:fld>
            <a:endParaRPr lang="en-US" dirty="0"/>
          </a:p>
        </p:txBody>
      </p:sp>
      <p:pic>
        <p:nvPicPr>
          <p:cNvPr id="6" name="Picture 5" descr="COM tin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0" y="6178931"/>
            <a:ext cx="1143000" cy="542544"/>
          </a:xfrm>
          <a:prstGeom prst="rect">
            <a:avLst/>
          </a:prstGeom>
        </p:spPr>
      </p:pic>
      <p:sp>
        <p:nvSpPr>
          <p:cNvPr id="2" name="TextBox 1"/>
          <p:cNvSpPr txBox="1"/>
          <p:nvPr/>
        </p:nvSpPr>
        <p:spPr>
          <a:xfrm>
            <a:off x="416084" y="1305080"/>
            <a:ext cx="8399669" cy="4559710"/>
          </a:xfrm>
          <a:prstGeom prst="rect">
            <a:avLst/>
          </a:prstGeom>
          <a:noFill/>
        </p:spPr>
        <p:txBody>
          <a:bodyPr wrap="square" rtlCol="0">
            <a:spAutoFit/>
          </a:bodyPr>
          <a:lstStyle/>
          <a:p>
            <a:pPr marL="176213" lvl="2" indent="-176213" defTabSz="914400">
              <a:lnSpc>
                <a:spcPct val="90000"/>
              </a:lnSpc>
              <a:spcBef>
                <a:spcPts val="500"/>
              </a:spcBef>
              <a:buFont typeface="Arial" panose="020B0604020202020204" pitchFamily="34" charset="0"/>
              <a:buChar char="•"/>
            </a:pPr>
            <a:endParaRPr lang="en-US" sz="1900" dirty="0">
              <a:solidFill>
                <a:prstClr val="black"/>
              </a:solidFill>
              <a:latin typeface="Century Gothic" panose="020B0502020202020204"/>
            </a:endParaRPr>
          </a:p>
          <a:p>
            <a:pPr marL="0" lvl="2" algn="ctr" defTabSz="914400">
              <a:lnSpc>
                <a:spcPct val="90000"/>
              </a:lnSpc>
              <a:spcBef>
                <a:spcPts val="500"/>
              </a:spcBef>
            </a:pPr>
            <a:r>
              <a:rPr lang="en-US" sz="1600" b="1" dirty="0">
                <a:solidFill>
                  <a:prstClr val="black"/>
                </a:solidFill>
                <a:latin typeface="Century Gothic" panose="020B0502020202020204"/>
              </a:rPr>
              <a:t>GRANT COMPLIANCE OFFICER:	Cynthia Pagan</a:t>
            </a:r>
            <a:r>
              <a:rPr lang="en-US" sz="1600" dirty="0">
                <a:solidFill>
                  <a:prstClr val="black"/>
                </a:solidFill>
                <a:latin typeface="Century Gothic" panose="020B0502020202020204"/>
              </a:rPr>
              <a:t>, </a:t>
            </a:r>
            <a:r>
              <a:rPr lang="en-US" sz="1600" dirty="0">
                <a:solidFill>
                  <a:prstClr val="black"/>
                </a:solidFill>
                <a:latin typeface="Century Gothic" panose="020B0502020202020204"/>
                <a:hlinkClick r:id="rId3"/>
              </a:rPr>
              <a:t>cpagan2@com.edu</a:t>
            </a:r>
            <a:r>
              <a:rPr lang="en-US" sz="1600" dirty="0">
                <a:solidFill>
                  <a:prstClr val="black"/>
                </a:solidFill>
                <a:latin typeface="Century Gothic" panose="020B0502020202020204"/>
              </a:rPr>
              <a:t>  </a:t>
            </a:r>
          </a:p>
          <a:p>
            <a:pPr marL="0" lvl="2" algn="ctr" defTabSz="914400">
              <a:lnSpc>
                <a:spcPct val="90000"/>
              </a:lnSpc>
              <a:spcBef>
                <a:spcPts val="500"/>
              </a:spcBef>
            </a:pPr>
            <a:r>
              <a:rPr lang="en-US" sz="1600" dirty="0">
                <a:solidFill>
                  <a:prstClr val="black"/>
                </a:solidFill>
                <a:latin typeface="Century Gothic" panose="020B0502020202020204"/>
              </a:rPr>
              <a:t>				Institutional Advancement, Suite 16</a:t>
            </a:r>
          </a:p>
          <a:p>
            <a:pPr marL="0" lvl="2" algn="ctr" defTabSz="914400">
              <a:lnSpc>
                <a:spcPct val="90000"/>
              </a:lnSpc>
              <a:spcBef>
                <a:spcPts val="500"/>
              </a:spcBef>
            </a:pPr>
            <a:r>
              <a:rPr lang="en-US" sz="1600" dirty="0">
                <a:solidFill>
                  <a:prstClr val="black"/>
                </a:solidFill>
                <a:latin typeface="Century Gothic" panose="020B0502020202020204"/>
              </a:rPr>
              <a:t> 	         409-933-8672</a:t>
            </a:r>
          </a:p>
          <a:p>
            <a:pPr marL="0" lvl="2" algn="ctr" defTabSz="914400">
              <a:lnSpc>
                <a:spcPct val="90000"/>
              </a:lnSpc>
              <a:spcBef>
                <a:spcPts val="500"/>
              </a:spcBef>
            </a:pPr>
            <a:r>
              <a:rPr lang="en-US" sz="1900" dirty="0">
                <a:solidFill>
                  <a:prstClr val="black"/>
                </a:solidFill>
                <a:latin typeface="Century Gothic" panose="020B0502020202020204"/>
              </a:rPr>
              <a:t/>
            </a:r>
            <a:br>
              <a:rPr lang="en-US" sz="1900" dirty="0">
                <a:solidFill>
                  <a:prstClr val="black"/>
                </a:solidFill>
                <a:latin typeface="Century Gothic" panose="020B0502020202020204"/>
              </a:rPr>
            </a:br>
            <a:r>
              <a:rPr lang="en-US" sz="2400" b="1" i="1" u="sng" dirty="0">
                <a:solidFill>
                  <a:srgbClr val="FF0000"/>
                </a:solidFill>
                <a:latin typeface="Century Gothic" panose="020B0502020202020204"/>
              </a:rPr>
              <a:t>Lower thresholds with more stringent requirements</a:t>
            </a:r>
          </a:p>
          <a:p>
            <a:pPr marL="0" lvl="2" algn="ctr" defTabSz="914400">
              <a:lnSpc>
                <a:spcPct val="90000"/>
              </a:lnSpc>
              <a:spcBef>
                <a:spcPts val="500"/>
              </a:spcBef>
            </a:pPr>
            <a:endParaRPr lang="en-US" sz="2400" b="1" u="sng" dirty="0">
              <a:solidFill>
                <a:schemeClr val="tx1">
                  <a:lumMod val="75000"/>
                  <a:lumOff val="25000"/>
                </a:schemeClr>
              </a:solidFill>
              <a:latin typeface="Century Gothic" panose="020B0502020202020204"/>
            </a:endParaRP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Up to $9,999:			One (1) quote</a:t>
            </a:r>
          </a:p>
          <a:p>
            <a:pPr marL="176213" lvl="2" indent="-176213" defTabSz="914400">
              <a:lnSpc>
                <a:spcPct val="90000"/>
              </a:lnSpc>
              <a:spcBef>
                <a:spcPts val="500"/>
              </a:spcBef>
              <a:buFont typeface="Arial" panose="020B0604020202020204" pitchFamily="34" charset="0"/>
              <a:buChar char="•"/>
            </a:pPr>
            <a:r>
              <a:rPr lang="en-US" sz="1900" dirty="0">
                <a:solidFill>
                  <a:prstClr val="black"/>
                </a:solidFill>
                <a:latin typeface="Century Gothic" panose="020B0502020202020204"/>
              </a:rPr>
              <a:t>$10,000 – 49,999:		Three (3) quotes</a:t>
            </a:r>
          </a:p>
          <a:p>
            <a:pPr marL="176213" lvl="2" indent="-176213" defTabSz="914400">
              <a:lnSpc>
                <a:spcPct val="90000"/>
              </a:lnSpc>
              <a:spcBef>
                <a:spcPts val="500"/>
              </a:spcBef>
              <a:buFont typeface="Arial" panose="020B0604020202020204" pitchFamily="34" charset="0"/>
              <a:buChar char="•"/>
            </a:pPr>
            <a:r>
              <a:rPr lang="en-US" sz="1900" dirty="0">
                <a:solidFill>
                  <a:srgbClr val="FF0000"/>
                </a:solidFill>
                <a:latin typeface="Century Gothic" panose="020B0502020202020204"/>
              </a:rPr>
              <a:t>$50,000 or more:</a:t>
            </a:r>
            <a:r>
              <a:rPr lang="en-US" sz="1900" dirty="0">
                <a:solidFill>
                  <a:prstClr val="black"/>
                </a:solidFill>
                <a:latin typeface="Century Gothic" panose="020B0502020202020204"/>
              </a:rPr>
              <a:t>		</a:t>
            </a:r>
            <a:r>
              <a:rPr lang="en-US" sz="1900" dirty="0">
                <a:solidFill>
                  <a:srgbClr val="FF0000"/>
                </a:solidFill>
                <a:latin typeface="Century Gothic" panose="020B0502020202020204"/>
              </a:rPr>
              <a:t>Coordinated with Purchasing</a:t>
            </a:r>
          </a:p>
          <a:p>
            <a:pPr marL="0" lvl="2" defTabSz="914400">
              <a:lnSpc>
                <a:spcPct val="90000"/>
              </a:lnSpc>
              <a:spcBef>
                <a:spcPts val="500"/>
              </a:spcBef>
            </a:pPr>
            <a:r>
              <a:rPr lang="en-US" sz="1900" dirty="0">
                <a:solidFill>
                  <a:srgbClr val="FF0000"/>
                </a:solidFill>
                <a:latin typeface="Century Gothic" panose="020B0502020202020204"/>
              </a:rPr>
              <a:t> 				90 Day Lead Time</a:t>
            </a:r>
          </a:p>
          <a:p>
            <a:pPr marL="0" lvl="2" defTabSz="914400">
              <a:lnSpc>
                <a:spcPct val="90000"/>
              </a:lnSpc>
              <a:spcBef>
                <a:spcPts val="500"/>
              </a:spcBef>
            </a:pPr>
            <a:r>
              <a:rPr lang="en-US" sz="1900" dirty="0">
                <a:solidFill>
                  <a:srgbClr val="FF0000"/>
                </a:solidFill>
                <a:latin typeface="Century Gothic" panose="020B0502020202020204"/>
              </a:rPr>
              <a:t>				Formal RFP/State Coop</a:t>
            </a:r>
          </a:p>
          <a:p>
            <a:pPr marL="0" lvl="2" defTabSz="914400">
              <a:lnSpc>
                <a:spcPct val="90000"/>
              </a:lnSpc>
              <a:spcBef>
                <a:spcPts val="500"/>
              </a:spcBef>
            </a:pPr>
            <a:r>
              <a:rPr lang="en-US" sz="1900" dirty="0">
                <a:solidFill>
                  <a:srgbClr val="FF0000"/>
                </a:solidFill>
                <a:latin typeface="Century Gothic" panose="020B0502020202020204"/>
              </a:rPr>
              <a:t>				</a:t>
            </a:r>
            <a:r>
              <a:rPr lang="en-US" sz="1900" b="1" dirty="0">
                <a:solidFill>
                  <a:srgbClr val="FF0000"/>
                </a:solidFill>
                <a:latin typeface="Century Gothic" panose="020B0502020202020204"/>
              </a:rPr>
              <a:t>Board Approval Required</a:t>
            </a:r>
          </a:p>
          <a:p>
            <a:pPr marL="342900" lvl="2" indent="-342900" defTabSz="914400">
              <a:lnSpc>
                <a:spcPct val="90000"/>
              </a:lnSpc>
              <a:spcBef>
                <a:spcPts val="500"/>
              </a:spcBef>
              <a:buFont typeface="Arial" panose="020B0604020202020204" pitchFamily="34" charset="0"/>
              <a:buChar char="•"/>
            </a:pPr>
            <a:r>
              <a:rPr lang="en-US" sz="1900" b="1" dirty="0">
                <a:solidFill>
                  <a:srgbClr val="FF0000"/>
                </a:solidFill>
                <a:latin typeface="Century Gothic" panose="020B0502020202020204"/>
              </a:rPr>
              <a:t>$250,000:	 		Price/Cost Analysis</a:t>
            </a:r>
          </a:p>
        </p:txBody>
      </p:sp>
    </p:spTree>
    <p:extLst>
      <p:ext uri="{BB962C8B-B14F-4D97-AF65-F5344CB8AC3E}">
        <p14:creationId xmlns:p14="http://schemas.microsoft.com/office/powerpoint/2010/main" val="3969853076"/>
      </p:ext>
    </p:extLst>
  </p:cSld>
  <p:clrMapOvr>
    <a:masterClrMapping/>
  </p:clrMapOvr>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1290</TotalTime>
  <Words>1613</Words>
  <Application>Microsoft Office PowerPoint</Application>
  <PresentationFormat>On-screen Show (4:3)</PresentationFormat>
  <Paragraphs>394</Paragraphs>
  <Slides>23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vt:lpstr>
      <vt:lpstr>Calibri</vt:lpstr>
      <vt:lpstr>Century Gothic</vt:lpstr>
      <vt:lpstr>Frutiger 55 Roman</vt:lpstr>
      <vt:lpstr>Frutiger 65 Bold</vt:lpstr>
      <vt:lpstr>Ink Free</vt:lpstr>
      <vt:lpstr>Wingdings</vt:lpstr>
      <vt:lpstr>2_Custom Design</vt:lpstr>
      <vt:lpstr>Custom Design</vt:lpstr>
      <vt:lpstr>PowerPoint Presentation</vt:lpstr>
      <vt:lpstr>Fiscal Affairs Purchasing Department Staff</vt:lpstr>
      <vt:lpstr>Purchasing Department Services</vt:lpstr>
      <vt:lpstr>Agenda</vt:lpstr>
      <vt:lpstr>New &amp; Refresh</vt:lpstr>
      <vt:lpstr>PowerPoint Presentation</vt:lpstr>
      <vt:lpstr>Purchasing &amp; Acquisition Policy  CF Local – Non-Grant</vt:lpstr>
      <vt:lpstr>PowerPoint Presentation</vt:lpstr>
      <vt:lpstr>Grants &amp; Grant Purchasing Education Department General Administrative Regulations (EDGAR) </vt:lpstr>
      <vt:lpstr>PowerPoint Presentation</vt:lpstr>
      <vt:lpstr>PowerPoint Presentation</vt:lpstr>
      <vt:lpstr>PowerPoint Presentation</vt:lpstr>
      <vt:lpstr>Purchasing Methods </vt:lpstr>
      <vt:lpstr>Purchasing Methods Purchase Orders</vt:lpstr>
      <vt:lpstr>College of the Mainland (COM) Contracts</vt:lpstr>
      <vt:lpstr>College of the Mainland (COM) Contracts</vt:lpstr>
      <vt:lpstr>Inventory Management</vt:lpstr>
      <vt:lpstr>Central Mail</vt:lpstr>
      <vt:lpstr>Shipping &amp; Receiving </vt:lpstr>
      <vt:lpstr>PowerPoint Presentation</vt:lpstr>
      <vt:lpstr>Purchasing Website Tools </vt:lpstr>
      <vt:lpstr>Information Technology (IT) Purchases </vt:lpstr>
      <vt:lpstr>Marketing &amp; Public Affairs (MPA)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Gremillion</dc:creator>
  <cp:lastModifiedBy>Windows User</cp:lastModifiedBy>
  <cp:revision>101</cp:revision>
  <cp:lastPrinted>2019-01-15T20:36:46Z</cp:lastPrinted>
  <dcterms:created xsi:type="dcterms:W3CDTF">2017-11-30T21:31:36Z</dcterms:created>
  <dcterms:modified xsi:type="dcterms:W3CDTF">2019-01-24T22:59:39Z</dcterms:modified>
</cp:coreProperties>
</file>